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4" r:id="rId2"/>
    <p:sldId id="997" r:id="rId3"/>
    <p:sldId id="1036" r:id="rId4"/>
    <p:sldId id="893" r:id="rId5"/>
    <p:sldId id="1047" r:id="rId6"/>
    <p:sldId id="262" r:id="rId7"/>
    <p:sldId id="1035" r:id="rId8"/>
    <p:sldId id="1023" r:id="rId9"/>
    <p:sldId id="1040" r:id="rId10"/>
    <p:sldId id="1042" r:id="rId11"/>
    <p:sldId id="1046" r:id="rId12"/>
    <p:sldId id="1048" r:id="rId13"/>
    <p:sldId id="1049" r:id="rId14"/>
    <p:sldId id="1016" r:id="rId15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248"/>
    <a:srgbClr val="255F71"/>
    <a:srgbClr val="A05793"/>
    <a:srgbClr val="EDF7F4"/>
    <a:srgbClr val="49B45F"/>
    <a:srgbClr val="29A5A1"/>
    <a:srgbClr val="82B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2" autoAdjust="0"/>
  </p:normalViewPr>
  <p:slideViewPr>
    <p:cSldViewPr snapToGrid="0" snapToObjects="1">
      <p:cViewPr>
        <p:scale>
          <a:sx n="75" d="100"/>
          <a:sy n="75" d="100"/>
        </p:scale>
        <p:origin x="1194" y="80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5" d="100"/>
          <a:sy n="65" d="100"/>
        </p:scale>
        <p:origin x="2410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54142-5EB8-4350-B65F-95212AC96E00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CA"/>
        </a:p>
      </dgm:t>
    </dgm:pt>
    <dgm:pt modelId="{F883BB68-3480-4040-BFFD-BE2434951F9D}">
      <dgm:prSet phldrT="[Text]" custT="1"/>
      <dgm:spPr/>
      <dgm:t>
        <a:bodyPr/>
        <a:lstStyle/>
        <a:p>
          <a:r>
            <a:rPr lang="en-US" sz="3000" dirty="0">
              <a:solidFill>
                <a:srgbClr val="203248"/>
              </a:solidFill>
              <a:latin typeface="Butler"/>
            </a:rPr>
            <a:t>Credible source of information and evidence</a:t>
          </a:r>
          <a:endParaRPr lang="en-CA" sz="3000" dirty="0">
            <a:solidFill>
              <a:srgbClr val="203248"/>
            </a:solidFill>
            <a:latin typeface="Butler"/>
          </a:endParaRPr>
        </a:p>
      </dgm:t>
    </dgm:pt>
    <dgm:pt modelId="{E40AA9E5-75C5-42D8-8FCD-A1A39949198F}" type="parTrans" cxnId="{CF9310B2-185F-4B9A-8588-D01C3168A0D0}">
      <dgm:prSet/>
      <dgm:spPr/>
      <dgm:t>
        <a:bodyPr/>
        <a:lstStyle/>
        <a:p>
          <a:endParaRPr lang="en-CA"/>
        </a:p>
      </dgm:t>
    </dgm:pt>
    <dgm:pt modelId="{5328D6E0-CC02-4285-B047-0365EFD93B04}" type="sibTrans" cxnId="{CF9310B2-185F-4B9A-8588-D01C3168A0D0}">
      <dgm:prSet/>
      <dgm:spPr/>
      <dgm:t>
        <a:bodyPr/>
        <a:lstStyle/>
        <a:p>
          <a:endParaRPr lang="en-CA"/>
        </a:p>
      </dgm:t>
    </dgm:pt>
    <dgm:pt modelId="{A555EBAD-F5F4-4F3B-9503-A6B9A630DB1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000" dirty="0">
              <a:solidFill>
                <a:srgbClr val="203248"/>
              </a:solidFill>
              <a:latin typeface="Butler"/>
            </a:rPr>
            <a:t>Innovator of platforms that connect and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000" dirty="0">
              <a:solidFill>
                <a:srgbClr val="203248"/>
              </a:solidFill>
              <a:latin typeface="Butler"/>
            </a:rPr>
            <a:t>engage influencers </a:t>
          </a:r>
          <a:endParaRPr lang="en-CA" sz="3000" dirty="0">
            <a:solidFill>
              <a:srgbClr val="203248"/>
            </a:solidFill>
            <a:latin typeface="Butler"/>
          </a:endParaRPr>
        </a:p>
      </dgm:t>
    </dgm:pt>
    <dgm:pt modelId="{0FD962C4-6A1A-4AEB-9524-AECAEAC75EDC}" type="parTrans" cxnId="{060E6287-0D5B-4D95-99A8-18F53F096225}">
      <dgm:prSet/>
      <dgm:spPr/>
      <dgm:t>
        <a:bodyPr/>
        <a:lstStyle/>
        <a:p>
          <a:endParaRPr lang="en-CA"/>
        </a:p>
      </dgm:t>
    </dgm:pt>
    <dgm:pt modelId="{AE56E939-BF4F-4724-B657-A22017068B19}" type="sibTrans" cxnId="{060E6287-0D5B-4D95-99A8-18F53F096225}">
      <dgm:prSet/>
      <dgm:spPr/>
      <dgm:t>
        <a:bodyPr/>
        <a:lstStyle/>
        <a:p>
          <a:endParaRPr lang="en-CA"/>
        </a:p>
      </dgm:t>
    </dgm:pt>
    <dgm:pt modelId="{770BB371-F7D1-4DA1-A77D-2B04FA4A5EA9}">
      <dgm:prSet custT="1"/>
      <dgm:spPr/>
      <dgm:t>
        <a:bodyPr/>
        <a:lstStyle/>
        <a:p>
          <a:r>
            <a:rPr lang="en-US" sz="3000" dirty="0">
              <a:solidFill>
                <a:srgbClr val="203248"/>
              </a:solidFill>
              <a:latin typeface="Butler"/>
            </a:rPr>
            <a:t>Influential advocate on ageing matters </a:t>
          </a:r>
          <a:endParaRPr lang="en-CA" sz="3000" dirty="0">
            <a:solidFill>
              <a:srgbClr val="203248"/>
            </a:solidFill>
            <a:latin typeface="Butler"/>
          </a:endParaRPr>
        </a:p>
      </dgm:t>
    </dgm:pt>
    <dgm:pt modelId="{D0D84AB3-20D4-4159-9DE8-D24BC014EE6E}" type="parTrans" cxnId="{38C5FC2D-DAE7-45F3-B243-9E75DE6FFAE9}">
      <dgm:prSet/>
      <dgm:spPr/>
      <dgm:t>
        <a:bodyPr/>
        <a:lstStyle/>
        <a:p>
          <a:endParaRPr lang="en-CA"/>
        </a:p>
      </dgm:t>
    </dgm:pt>
    <dgm:pt modelId="{A64B9011-42BD-464A-BDD8-0C0B7F0B9200}" type="sibTrans" cxnId="{38C5FC2D-DAE7-45F3-B243-9E75DE6FFAE9}">
      <dgm:prSet/>
      <dgm:spPr/>
      <dgm:t>
        <a:bodyPr/>
        <a:lstStyle/>
        <a:p>
          <a:endParaRPr lang="en-CA"/>
        </a:p>
      </dgm:t>
    </dgm:pt>
    <dgm:pt modelId="{9063712C-D6A6-4BBC-B2B0-78807BCFD5D0}">
      <dgm:prSet custT="1"/>
      <dgm:spPr/>
      <dgm:t>
        <a:bodyPr/>
        <a:lstStyle/>
        <a:p>
          <a:r>
            <a:rPr lang="en-US" sz="3000" dirty="0">
              <a:solidFill>
                <a:srgbClr val="203248"/>
              </a:solidFill>
              <a:latin typeface="Butler"/>
            </a:rPr>
            <a:t>Capacity builder across disciplines and sectors </a:t>
          </a:r>
          <a:endParaRPr lang="en-CA" sz="3000" dirty="0">
            <a:solidFill>
              <a:srgbClr val="203248"/>
            </a:solidFill>
            <a:latin typeface="Butler"/>
          </a:endParaRPr>
        </a:p>
      </dgm:t>
    </dgm:pt>
    <dgm:pt modelId="{8191E8CE-1953-4576-A4F8-978A92C9C599}" type="parTrans" cxnId="{40A7B142-A766-4E2F-97E1-AFB60DB69FFD}">
      <dgm:prSet/>
      <dgm:spPr/>
      <dgm:t>
        <a:bodyPr/>
        <a:lstStyle/>
        <a:p>
          <a:endParaRPr lang="en-CA"/>
        </a:p>
      </dgm:t>
    </dgm:pt>
    <dgm:pt modelId="{9920D840-F594-49D7-9D6F-E70D61CB9FFF}" type="sibTrans" cxnId="{40A7B142-A766-4E2F-97E1-AFB60DB69FFD}">
      <dgm:prSet/>
      <dgm:spPr/>
      <dgm:t>
        <a:bodyPr/>
        <a:lstStyle/>
        <a:p>
          <a:endParaRPr lang="en-CA"/>
        </a:p>
      </dgm:t>
    </dgm:pt>
    <dgm:pt modelId="{EC95C219-DC53-45F7-A290-1593CBB9D98A}">
      <dgm:prSet custT="1"/>
      <dgm:spPr/>
      <dgm:t>
        <a:bodyPr/>
        <a:lstStyle/>
        <a:p>
          <a:r>
            <a:rPr lang="en-US" sz="3000" dirty="0">
              <a:solidFill>
                <a:srgbClr val="203248"/>
              </a:solidFill>
              <a:latin typeface="Butler"/>
            </a:rPr>
            <a:t>Financially thriving and economically secure organization </a:t>
          </a:r>
          <a:endParaRPr lang="en-CA" sz="3000" dirty="0">
            <a:solidFill>
              <a:srgbClr val="203248"/>
            </a:solidFill>
            <a:latin typeface="Butler"/>
          </a:endParaRPr>
        </a:p>
      </dgm:t>
    </dgm:pt>
    <dgm:pt modelId="{3D379FC3-1DFD-4F52-A050-C6AEC7FD49C2}" type="parTrans" cxnId="{5EE39032-E261-42AC-8654-C2F83EF1CD8B}">
      <dgm:prSet/>
      <dgm:spPr/>
      <dgm:t>
        <a:bodyPr/>
        <a:lstStyle/>
        <a:p>
          <a:endParaRPr lang="en-CA"/>
        </a:p>
      </dgm:t>
    </dgm:pt>
    <dgm:pt modelId="{28888AAF-23C8-4C99-A5D2-2014DECF9EC3}" type="sibTrans" cxnId="{5EE39032-E261-42AC-8654-C2F83EF1CD8B}">
      <dgm:prSet/>
      <dgm:spPr/>
      <dgm:t>
        <a:bodyPr/>
        <a:lstStyle/>
        <a:p>
          <a:endParaRPr lang="en-CA"/>
        </a:p>
      </dgm:t>
    </dgm:pt>
    <dgm:pt modelId="{AA57B3C9-F1B0-4D12-91C4-21513272B4B5}" type="pres">
      <dgm:prSet presAssocID="{1B554142-5EB8-4350-B65F-95212AC96E00}" presName="vert0" presStyleCnt="0">
        <dgm:presLayoutVars>
          <dgm:dir/>
          <dgm:animOne val="branch"/>
          <dgm:animLvl val="lvl"/>
        </dgm:presLayoutVars>
      </dgm:prSet>
      <dgm:spPr/>
    </dgm:pt>
    <dgm:pt modelId="{1E164562-C218-4B1A-80DF-EE51BB42B136}" type="pres">
      <dgm:prSet presAssocID="{F883BB68-3480-4040-BFFD-BE2434951F9D}" presName="thickLine" presStyleLbl="alignNode1" presStyleIdx="0" presStyleCnt="5"/>
      <dgm:spPr/>
    </dgm:pt>
    <dgm:pt modelId="{0C1A8AA9-816C-4A6B-B083-B7530A828FCE}" type="pres">
      <dgm:prSet presAssocID="{F883BB68-3480-4040-BFFD-BE2434951F9D}" presName="horz1" presStyleCnt="0"/>
      <dgm:spPr/>
    </dgm:pt>
    <dgm:pt modelId="{FF68B009-CAE0-4295-964F-240E8BA30309}" type="pres">
      <dgm:prSet presAssocID="{F883BB68-3480-4040-BFFD-BE2434951F9D}" presName="tx1" presStyleLbl="revTx" presStyleIdx="0" presStyleCnt="5"/>
      <dgm:spPr/>
    </dgm:pt>
    <dgm:pt modelId="{D1C4987B-9B5E-4EC9-B393-9B7764AC3977}" type="pres">
      <dgm:prSet presAssocID="{F883BB68-3480-4040-BFFD-BE2434951F9D}" presName="vert1" presStyleCnt="0"/>
      <dgm:spPr/>
    </dgm:pt>
    <dgm:pt modelId="{FDD16B2B-5807-4964-A9B4-7ED6D03E2233}" type="pres">
      <dgm:prSet presAssocID="{A555EBAD-F5F4-4F3B-9503-A6B9A630DB12}" presName="thickLine" presStyleLbl="alignNode1" presStyleIdx="1" presStyleCnt="5"/>
      <dgm:spPr/>
    </dgm:pt>
    <dgm:pt modelId="{04C47F4E-6FEB-4C30-BD20-AB691BEBE995}" type="pres">
      <dgm:prSet presAssocID="{A555EBAD-F5F4-4F3B-9503-A6B9A630DB12}" presName="horz1" presStyleCnt="0"/>
      <dgm:spPr/>
    </dgm:pt>
    <dgm:pt modelId="{1D84C21E-C283-4E66-854B-A281D82486FB}" type="pres">
      <dgm:prSet presAssocID="{A555EBAD-F5F4-4F3B-9503-A6B9A630DB12}" presName="tx1" presStyleLbl="revTx" presStyleIdx="1" presStyleCnt="5" custScaleY="111670"/>
      <dgm:spPr/>
    </dgm:pt>
    <dgm:pt modelId="{7D78BFF1-0D12-40A3-AD41-02615778ECD3}" type="pres">
      <dgm:prSet presAssocID="{A555EBAD-F5F4-4F3B-9503-A6B9A630DB12}" presName="vert1" presStyleCnt="0"/>
      <dgm:spPr/>
    </dgm:pt>
    <dgm:pt modelId="{F4A4036A-71BC-4B22-A4DC-1A251BFF2C5B}" type="pres">
      <dgm:prSet presAssocID="{770BB371-F7D1-4DA1-A77D-2B04FA4A5EA9}" presName="thickLine" presStyleLbl="alignNode1" presStyleIdx="2" presStyleCnt="5"/>
      <dgm:spPr/>
    </dgm:pt>
    <dgm:pt modelId="{ABBFFB71-FF83-449B-8D6C-108541C3D4B6}" type="pres">
      <dgm:prSet presAssocID="{770BB371-F7D1-4DA1-A77D-2B04FA4A5EA9}" presName="horz1" presStyleCnt="0"/>
      <dgm:spPr/>
    </dgm:pt>
    <dgm:pt modelId="{FCD40DDF-4D5D-41E2-92ED-36DE7C2A0888}" type="pres">
      <dgm:prSet presAssocID="{770BB371-F7D1-4DA1-A77D-2B04FA4A5EA9}" presName="tx1" presStyleLbl="revTx" presStyleIdx="2" presStyleCnt="5"/>
      <dgm:spPr/>
    </dgm:pt>
    <dgm:pt modelId="{720ABC01-7586-4A93-ADA6-06AFE2A697E6}" type="pres">
      <dgm:prSet presAssocID="{770BB371-F7D1-4DA1-A77D-2B04FA4A5EA9}" presName="vert1" presStyleCnt="0"/>
      <dgm:spPr/>
    </dgm:pt>
    <dgm:pt modelId="{25FC57AD-58FB-4EA4-9D7F-A7F102B21ECB}" type="pres">
      <dgm:prSet presAssocID="{9063712C-D6A6-4BBC-B2B0-78807BCFD5D0}" presName="thickLine" presStyleLbl="alignNode1" presStyleIdx="3" presStyleCnt="5"/>
      <dgm:spPr/>
    </dgm:pt>
    <dgm:pt modelId="{F334DA9F-6683-4BBD-87A5-24603877A16C}" type="pres">
      <dgm:prSet presAssocID="{9063712C-D6A6-4BBC-B2B0-78807BCFD5D0}" presName="horz1" presStyleCnt="0"/>
      <dgm:spPr/>
    </dgm:pt>
    <dgm:pt modelId="{E5B20498-7206-4985-BC79-F1DABDC8F52B}" type="pres">
      <dgm:prSet presAssocID="{9063712C-D6A6-4BBC-B2B0-78807BCFD5D0}" presName="tx1" presStyleLbl="revTx" presStyleIdx="3" presStyleCnt="5"/>
      <dgm:spPr/>
    </dgm:pt>
    <dgm:pt modelId="{E31E176E-9029-4EBC-ABA1-97E3C8BF3372}" type="pres">
      <dgm:prSet presAssocID="{9063712C-D6A6-4BBC-B2B0-78807BCFD5D0}" presName="vert1" presStyleCnt="0"/>
      <dgm:spPr/>
    </dgm:pt>
    <dgm:pt modelId="{40A98012-CB48-4F5E-9C6E-E1FE4E38CBB9}" type="pres">
      <dgm:prSet presAssocID="{EC95C219-DC53-45F7-A290-1593CBB9D98A}" presName="thickLine" presStyleLbl="alignNode1" presStyleIdx="4" presStyleCnt="5"/>
      <dgm:spPr/>
    </dgm:pt>
    <dgm:pt modelId="{A589A499-3EB2-4293-A8DA-49AF11D93B77}" type="pres">
      <dgm:prSet presAssocID="{EC95C219-DC53-45F7-A290-1593CBB9D98A}" presName="horz1" presStyleCnt="0"/>
      <dgm:spPr/>
    </dgm:pt>
    <dgm:pt modelId="{FA315CAE-00B5-400E-A22B-D2372D0726F6}" type="pres">
      <dgm:prSet presAssocID="{EC95C219-DC53-45F7-A290-1593CBB9D98A}" presName="tx1" presStyleLbl="revTx" presStyleIdx="4" presStyleCnt="5"/>
      <dgm:spPr/>
    </dgm:pt>
    <dgm:pt modelId="{C9756A0F-A32C-49DE-B410-84A71494FB71}" type="pres">
      <dgm:prSet presAssocID="{EC95C219-DC53-45F7-A290-1593CBB9D98A}" presName="vert1" presStyleCnt="0"/>
      <dgm:spPr/>
    </dgm:pt>
  </dgm:ptLst>
  <dgm:cxnLst>
    <dgm:cxn modelId="{B59BEA2A-D9DD-41B0-8CFD-DA03675004D5}" type="presOf" srcId="{EC95C219-DC53-45F7-A290-1593CBB9D98A}" destId="{FA315CAE-00B5-400E-A22B-D2372D0726F6}" srcOrd="0" destOrd="0" presId="urn:microsoft.com/office/officeart/2008/layout/LinedList"/>
    <dgm:cxn modelId="{23C5832B-1B71-4A58-A262-218F9E298FBB}" type="presOf" srcId="{1B554142-5EB8-4350-B65F-95212AC96E00}" destId="{AA57B3C9-F1B0-4D12-91C4-21513272B4B5}" srcOrd="0" destOrd="0" presId="urn:microsoft.com/office/officeart/2008/layout/LinedList"/>
    <dgm:cxn modelId="{38C5FC2D-DAE7-45F3-B243-9E75DE6FFAE9}" srcId="{1B554142-5EB8-4350-B65F-95212AC96E00}" destId="{770BB371-F7D1-4DA1-A77D-2B04FA4A5EA9}" srcOrd="2" destOrd="0" parTransId="{D0D84AB3-20D4-4159-9DE8-D24BC014EE6E}" sibTransId="{A64B9011-42BD-464A-BDD8-0C0B7F0B9200}"/>
    <dgm:cxn modelId="{5EE39032-E261-42AC-8654-C2F83EF1CD8B}" srcId="{1B554142-5EB8-4350-B65F-95212AC96E00}" destId="{EC95C219-DC53-45F7-A290-1593CBB9D98A}" srcOrd="4" destOrd="0" parTransId="{3D379FC3-1DFD-4F52-A050-C6AEC7FD49C2}" sibTransId="{28888AAF-23C8-4C99-A5D2-2014DECF9EC3}"/>
    <dgm:cxn modelId="{0E57113C-377C-4ED9-B56C-A52FC79075D0}" type="presOf" srcId="{A555EBAD-F5F4-4F3B-9503-A6B9A630DB12}" destId="{1D84C21E-C283-4E66-854B-A281D82486FB}" srcOrd="0" destOrd="0" presId="urn:microsoft.com/office/officeart/2008/layout/LinedList"/>
    <dgm:cxn modelId="{40A7B142-A766-4E2F-97E1-AFB60DB69FFD}" srcId="{1B554142-5EB8-4350-B65F-95212AC96E00}" destId="{9063712C-D6A6-4BBC-B2B0-78807BCFD5D0}" srcOrd="3" destOrd="0" parTransId="{8191E8CE-1953-4576-A4F8-978A92C9C599}" sibTransId="{9920D840-F594-49D7-9D6F-E70D61CB9FFF}"/>
    <dgm:cxn modelId="{060E6287-0D5B-4D95-99A8-18F53F096225}" srcId="{1B554142-5EB8-4350-B65F-95212AC96E00}" destId="{A555EBAD-F5F4-4F3B-9503-A6B9A630DB12}" srcOrd="1" destOrd="0" parTransId="{0FD962C4-6A1A-4AEB-9524-AECAEAC75EDC}" sibTransId="{AE56E939-BF4F-4724-B657-A22017068B19}"/>
    <dgm:cxn modelId="{CF9310B2-185F-4B9A-8588-D01C3168A0D0}" srcId="{1B554142-5EB8-4350-B65F-95212AC96E00}" destId="{F883BB68-3480-4040-BFFD-BE2434951F9D}" srcOrd="0" destOrd="0" parTransId="{E40AA9E5-75C5-42D8-8FCD-A1A39949198F}" sibTransId="{5328D6E0-CC02-4285-B047-0365EFD93B04}"/>
    <dgm:cxn modelId="{A386C3C8-7B1C-4420-BA68-0057A1ADF31F}" type="presOf" srcId="{770BB371-F7D1-4DA1-A77D-2B04FA4A5EA9}" destId="{FCD40DDF-4D5D-41E2-92ED-36DE7C2A0888}" srcOrd="0" destOrd="0" presId="urn:microsoft.com/office/officeart/2008/layout/LinedList"/>
    <dgm:cxn modelId="{B32F57F0-83A0-4260-B144-48AD5EE84ADF}" type="presOf" srcId="{9063712C-D6A6-4BBC-B2B0-78807BCFD5D0}" destId="{E5B20498-7206-4985-BC79-F1DABDC8F52B}" srcOrd="0" destOrd="0" presId="urn:microsoft.com/office/officeart/2008/layout/LinedList"/>
    <dgm:cxn modelId="{B921F2FB-D43C-4A6E-946C-AB77DA97B657}" type="presOf" srcId="{F883BB68-3480-4040-BFFD-BE2434951F9D}" destId="{FF68B009-CAE0-4295-964F-240E8BA30309}" srcOrd="0" destOrd="0" presId="urn:microsoft.com/office/officeart/2008/layout/LinedList"/>
    <dgm:cxn modelId="{77A7A540-F38F-46D3-82B6-F2DEE5B96B75}" type="presParOf" srcId="{AA57B3C9-F1B0-4D12-91C4-21513272B4B5}" destId="{1E164562-C218-4B1A-80DF-EE51BB42B136}" srcOrd="0" destOrd="0" presId="urn:microsoft.com/office/officeart/2008/layout/LinedList"/>
    <dgm:cxn modelId="{0519ED81-115A-43EE-BE87-8C9D44465CDA}" type="presParOf" srcId="{AA57B3C9-F1B0-4D12-91C4-21513272B4B5}" destId="{0C1A8AA9-816C-4A6B-B083-B7530A828FCE}" srcOrd="1" destOrd="0" presId="urn:microsoft.com/office/officeart/2008/layout/LinedList"/>
    <dgm:cxn modelId="{1EBE6F92-78CE-4B0D-B94B-E9076433DC68}" type="presParOf" srcId="{0C1A8AA9-816C-4A6B-B083-B7530A828FCE}" destId="{FF68B009-CAE0-4295-964F-240E8BA30309}" srcOrd="0" destOrd="0" presId="urn:microsoft.com/office/officeart/2008/layout/LinedList"/>
    <dgm:cxn modelId="{13275970-A860-4E0B-8B00-B73EDB2B422B}" type="presParOf" srcId="{0C1A8AA9-816C-4A6B-B083-B7530A828FCE}" destId="{D1C4987B-9B5E-4EC9-B393-9B7764AC3977}" srcOrd="1" destOrd="0" presId="urn:microsoft.com/office/officeart/2008/layout/LinedList"/>
    <dgm:cxn modelId="{9F14C846-E0B6-4E35-B6DD-80241EDBA1DB}" type="presParOf" srcId="{AA57B3C9-F1B0-4D12-91C4-21513272B4B5}" destId="{FDD16B2B-5807-4964-A9B4-7ED6D03E2233}" srcOrd="2" destOrd="0" presId="urn:microsoft.com/office/officeart/2008/layout/LinedList"/>
    <dgm:cxn modelId="{5C187149-DCED-4AF9-853D-DFE051C1EE30}" type="presParOf" srcId="{AA57B3C9-F1B0-4D12-91C4-21513272B4B5}" destId="{04C47F4E-6FEB-4C30-BD20-AB691BEBE995}" srcOrd="3" destOrd="0" presId="urn:microsoft.com/office/officeart/2008/layout/LinedList"/>
    <dgm:cxn modelId="{8D4C8C46-5FEB-4B27-B8A5-230E1AEF31D6}" type="presParOf" srcId="{04C47F4E-6FEB-4C30-BD20-AB691BEBE995}" destId="{1D84C21E-C283-4E66-854B-A281D82486FB}" srcOrd="0" destOrd="0" presId="urn:microsoft.com/office/officeart/2008/layout/LinedList"/>
    <dgm:cxn modelId="{CF4BC6E6-41CA-42AC-B0C8-CC637428B5C7}" type="presParOf" srcId="{04C47F4E-6FEB-4C30-BD20-AB691BEBE995}" destId="{7D78BFF1-0D12-40A3-AD41-02615778ECD3}" srcOrd="1" destOrd="0" presId="urn:microsoft.com/office/officeart/2008/layout/LinedList"/>
    <dgm:cxn modelId="{DFD7DF0C-1077-4591-8488-1A82865F7503}" type="presParOf" srcId="{AA57B3C9-F1B0-4D12-91C4-21513272B4B5}" destId="{F4A4036A-71BC-4B22-A4DC-1A251BFF2C5B}" srcOrd="4" destOrd="0" presId="urn:microsoft.com/office/officeart/2008/layout/LinedList"/>
    <dgm:cxn modelId="{81C54629-97B0-4BC5-AD86-7D57F455242C}" type="presParOf" srcId="{AA57B3C9-F1B0-4D12-91C4-21513272B4B5}" destId="{ABBFFB71-FF83-449B-8D6C-108541C3D4B6}" srcOrd="5" destOrd="0" presId="urn:microsoft.com/office/officeart/2008/layout/LinedList"/>
    <dgm:cxn modelId="{E7B1DB83-FEF4-40FA-8CB4-BD446063E463}" type="presParOf" srcId="{ABBFFB71-FF83-449B-8D6C-108541C3D4B6}" destId="{FCD40DDF-4D5D-41E2-92ED-36DE7C2A0888}" srcOrd="0" destOrd="0" presId="urn:microsoft.com/office/officeart/2008/layout/LinedList"/>
    <dgm:cxn modelId="{6639CAF0-D1FC-46EE-9742-A174D6AE53BB}" type="presParOf" srcId="{ABBFFB71-FF83-449B-8D6C-108541C3D4B6}" destId="{720ABC01-7586-4A93-ADA6-06AFE2A697E6}" srcOrd="1" destOrd="0" presId="urn:microsoft.com/office/officeart/2008/layout/LinedList"/>
    <dgm:cxn modelId="{9033F9BD-3717-46C3-A913-0A70BD0BFB43}" type="presParOf" srcId="{AA57B3C9-F1B0-4D12-91C4-21513272B4B5}" destId="{25FC57AD-58FB-4EA4-9D7F-A7F102B21ECB}" srcOrd="6" destOrd="0" presId="urn:microsoft.com/office/officeart/2008/layout/LinedList"/>
    <dgm:cxn modelId="{B854579A-7526-4CF8-A290-AF2847896768}" type="presParOf" srcId="{AA57B3C9-F1B0-4D12-91C4-21513272B4B5}" destId="{F334DA9F-6683-4BBD-87A5-24603877A16C}" srcOrd="7" destOrd="0" presId="urn:microsoft.com/office/officeart/2008/layout/LinedList"/>
    <dgm:cxn modelId="{516FAC80-6EB3-4A41-B906-9718C3AB8215}" type="presParOf" srcId="{F334DA9F-6683-4BBD-87A5-24603877A16C}" destId="{E5B20498-7206-4985-BC79-F1DABDC8F52B}" srcOrd="0" destOrd="0" presId="urn:microsoft.com/office/officeart/2008/layout/LinedList"/>
    <dgm:cxn modelId="{99DCC428-9BAF-4176-AC2B-2773D4D714BC}" type="presParOf" srcId="{F334DA9F-6683-4BBD-87A5-24603877A16C}" destId="{E31E176E-9029-4EBC-ABA1-97E3C8BF3372}" srcOrd="1" destOrd="0" presId="urn:microsoft.com/office/officeart/2008/layout/LinedList"/>
    <dgm:cxn modelId="{69354250-A8DB-4C9F-B6A0-CC0AD950FFD7}" type="presParOf" srcId="{AA57B3C9-F1B0-4D12-91C4-21513272B4B5}" destId="{40A98012-CB48-4F5E-9C6E-E1FE4E38CBB9}" srcOrd="8" destOrd="0" presId="urn:microsoft.com/office/officeart/2008/layout/LinedList"/>
    <dgm:cxn modelId="{212F3D1B-A5D7-4313-9E11-A1B5D707B8DB}" type="presParOf" srcId="{AA57B3C9-F1B0-4D12-91C4-21513272B4B5}" destId="{A589A499-3EB2-4293-A8DA-49AF11D93B77}" srcOrd="9" destOrd="0" presId="urn:microsoft.com/office/officeart/2008/layout/LinedList"/>
    <dgm:cxn modelId="{AB0AB12A-8B9D-4E32-A5C5-206EAB044D27}" type="presParOf" srcId="{A589A499-3EB2-4293-A8DA-49AF11D93B77}" destId="{FA315CAE-00B5-400E-A22B-D2372D0726F6}" srcOrd="0" destOrd="0" presId="urn:microsoft.com/office/officeart/2008/layout/LinedList"/>
    <dgm:cxn modelId="{E8E9FDC1-ADC4-4EA5-92B3-C1CC1E4ABFA2}" type="presParOf" srcId="{A589A499-3EB2-4293-A8DA-49AF11D93B77}" destId="{C9756A0F-A32C-49DE-B410-84A71494FB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64562-C218-4B1A-80DF-EE51BB42B136}">
      <dsp:nvSpPr>
        <dsp:cNvPr id="0" name=""/>
        <dsp:cNvSpPr/>
      </dsp:nvSpPr>
      <dsp:spPr>
        <a:xfrm>
          <a:off x="0" y="1645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8B009-CAE0-4295-964F-240E8BA30309}">
      <dsp:nvSpPr>
        <dsp:cNvPr id="0" name=""/>
        <dsp:cNvSpPr/>
      </dsp:nvSpPr>
      <dsp:spPr>
        <a:xfrm>
          <a:off x="0" y="1645"/>
          <a:ext cx="6492875" cy="997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203248"/>
              </a:solidFill>
              <a:latin typeface="Butler"/>
            </a:rPr>
            <a:t>Credible source of information and evidence</a:t>
          </a:r>
          <a:endParaRPr lang="en-CA" sz="3000" kern="1200" dirty="0">
            <a:solidFill>
              <a:srgbClr val="203248"/>
            </a:solidFill>
            <a:latin typeface="Butler"/>
          </a:endParaRPr>
        </a:p>
      </dsp:txBody>
      <dsp:txXfrm>
        <a:off x="0" y="1645"/>
        <a:ext cx="6492875" cy="997148"/>
      </dsp:txXfrm>
    </dsp:sp>
    <dsp:sp modelId="{FDD16B2B-5807-4964-A9B4-7ED6D03E2233}">
      <dsp:nvSpPr>
        <dsp:cNvPr id="0" name=""/>
        <dsp:cNvSpPr/>
      </dsp:nvSpPr>
      <dsp:spPr>
        <a:xfrm>
          <a:off x="0" y="998793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4C21E-C283-4E66-854B-A281D82486FB}">
      <dsp:nvSpPr>
        <dsp:cNvPr id="0" name=""/>
        <dsp:cNvSpPr/>
      </dsp:nvSpPr>
      <dsp:spPr>
        <a:xfrm>
          <a:off x="0" y="998793"/>
          <a:ext cx="6486534" cy="111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kern="1200" dirty="0">
              <a:solidFill>
                <a:srgbClr val="203248"/>
              </a:solidFill>
              <a:latin typeface="Butler"/>
            </a:rPr>
            <a:t>Innovator of platforms that connect and </a:t>
          </a:r>
        </a:p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kern="1200" dirty="0">
              <a:solidFill>
                <a:srgbClr val="203248"/>
              </a:solidFill>
              <a:latin typeface="Butler"/>
            </a:rPr>
            <a:t>engage influencers </a:t>
          </a:r>
          <a:endParaRPr lang="en-CA" sz="3000" kern="1200" dirty="0">
            <a:solidFill>
              <a:srgbClr val="203248"/>
            </a:solidFill>
            <a:latin typeface="Butler"/>
          </a:endParaRPr>
        </a:p>
      </dsp:txBody>
      <dsp:txXfrm>
        <a:off x="0" y="998793"/>
        <a:ext cx="6486534" cy="1113515"/>
      </dsp:txXfrm>
    </dsp:sp>
    <dsp:sp modelId="{F4A4036A-71BC-4B22-A4DC-1A251BFF2C5B}">
      <dsp:nvSpPr>
        <dsp:cNvPr id="0" name=""/>
        <dsp:cNvSpPr/>
      </dsp:nvSpPr>
      <dsp:spPr>
        <a:xfrm>
          <a:off x="0" y="2112309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40DDF-4D5D-41E2-92ED-36DE7C2A0888}">
      <dsp:nvSpPr>
        <dsp:cNvPr id="0" name=""/>
        <dsp:cNvSpPr/>
      </dsp:nvSpPr>
      <dsp:spPr>
        <a:xfrm>
          <a:off x="0" y="2112309"/>
          <a:ext cx="6492875" cy="997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203248"/>
              </a:solidFill>
              <a:latin typeface="Butler"/>
            </a:rPr>
            <a:t>Influential advocate on ageing matters </a:t>
          </a:r>
          <a:endParaRPr lang="en-CA" sz="3000" kern="1200" dirty="0">
            <a:solidFill>
              <a:srgbClr val="203248"/>
            </a:solidFill>
            <a:latin typeface="Butler"/>
          </a:endParaRPr>
        </a:p>
      </dsp:txBody>
      <dsp:txXfrm>
        <a:off x="0" y="2112309"/>
        <a:ext cx="6492875" cy="997148"/>
      </dsp:txXfrm>
    </dsp:sp>
    <dsp:sp modelId="{25FC57AD-58FB-4EA4-9D7F-A7F102B21ECB}">
      <dsp:nvSpPr>
        <dsp:cNvPr id="0" name=""/>
        <dsp:cNvSpPr/>
      </dsp:nvSpPr>
      <dsp:spPr>
        <a:xfrm>
          <a:off x="0" y="3109457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20498-7206-4985-BC79-F1DABDC8F52B}">
      <dsp:nvSpPr>
        <dsp:cNvPr id="0" name=""/>
        <dsp:cNvSpPr/>
      </dsp:nvSpPr>
      <dsp:spPr>
        <a:xfrm>
          <a:off x="0" y="3109457"/>
          <a:ext cx="6492875" cy="997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203248"/>
              </a:solidFill>
              <a:latin typeface="Butler"/>
            </a:rPr>
            <a:t>Capacity builder across disciplines and sectors </a:t>
          </a:r>
          <a:endParaRPr lang="en-CA" sz="3000" kern="1200" dirty="0">
            <a:solidFill>
              <a:srgbClr val="203248"/>
            </a:solidFill>
            <a:latin typeface="Butler"/>
          </a:endParaRPr>
        </a:p>
      </dsp:txBody>
      <dsp:txXfrm>
        <a:off x="0" y="3109457"/>
        <a:ext cx="6492875" cy="997148"/>
      </dsp:txXfrm>
    </dsp:sp>
    <dsp:sp modelId="{40A98012-CB48-4F5E-9C6E-E1FE4E38CBB9}">
      <dsp:nvSpPr>
        <dsp:cNvPr id="0" name=""/>
        <dsp:cNvSpPr/>
      </dsp:nvSpPr>
      <dsp:spPr>
        <a:xfrm>
          <a:off x="0" y="4106606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15CAE-00B5-400E-A22B-D2372D0726F6}">
      <dsp:nvSpPr>
        <dsp:cNvPr id="0" name=""/>
        <dsp:cNvSpPr/>
      </dsp:nvSpPr>
      <dsp:spPr>
        <a:xfrm>
          <a:off x="0" y="4106606"/>
          <a:ext cx="6492875" cy="997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203248"/>
              </a:solidFill>
              <a:latin typeface="Butler"/>
            </a:rPr>
            <a:t>Financially thriving and economically secure organization </a:t>
          </a:r>
          <a:endParaRPr lang="en-CA" sz="3000" kern="1200" dirty="0">
            <a:solidFill>
              <a:srgbClr val="203248"/>
            </a:solidFill>
            <a:latin typeface="Butler"/>
          </a:endParaRPr>
        </a:p>
      </dsp:txBody>
      <dsp:txXfrm>
        <a:off x="0" y="4106606"/>
        <a:ext cx="6492875" cy="997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0D95B2-CC11-1C4D-9CAA-23C53E8E40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C0ECA-F4C7-524D-B239-B4E91D402EE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CF687E-77AA-0D47-A77B-457631F521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66B37-8025-DC45-8ED1-9E4F26DCB2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4152F-56B6-0D4E-94A3-E50540DDF4D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1BF5879-041A-FC41-B6DD-50BF95E367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28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0EB70-7F9B-ED43-B9B1-D07209D7D97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64932-3011-B644-B144-416B4B191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7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3DB038-092F-774D-9CD3-70E9AAF72C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3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31B5890-B233-0940-9401-80E8037EA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428998"/>
            <a:ext cx="11160125" cy="1800000"/>
          </a:xfrm>
          <a:prstGeom prst="rect">
            <a:avLst/>
          </a:prstGeom>
        </p:spPr>
        <p:txBody>
          <a:bodyPr anchor="t"/>
          <a:lstStyle>
            <a:lvl1pPr>
              <a:defRPr sz="6400">
                <a:solidFill>
                  <a:srgbClr val="EDF7F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A624086F-FEA9-D746-AB67-7A9F1559B40E}"/>
              </a:ext>
            </a:extLst>
          </p:cNvPr>
          <p:cNvSpPr txBox="1">
            <a:spLocks/>
          </p:cNvSpPr>
          <p:nvPr userDrawn="1"/>
        </p:nvSpPr>
        <p:spPr>
          <a:xfrm>
            <a:off x="6096001" y="6129338"/>
            <a:ext cx="5580062" cy="7286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82BD4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F28FA1-9487-0B4F-B567-38592C7BE746}" type="datetime4">
              <a:rPr lang="en-CA" smtClean="0">
                <a:solidFill>
                  <a:srgbClr val="EDF7F4"/>
                </a:solidFill>
              </a:rPr>
              <a:pPr/>
              <a:t>June 22, 2020</a:t>
            </a:fld>
            <a:endParaRPr lang="en-US" dirty="0">
              <a:solidFill>
                <a:srgbClr val="EDF7F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1BDBA6-25DE-EA4E-ABAE-A75FB015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938" y="368300"/>
            <a:ext cx="3591022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86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pos="7242">
          <p15:clr>
            <a:srgbClr val="FBAE40"/>
          </p15:clr>
        </p15:guide>
        <p15:guide id="5" orient="horz" pos="4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5AE0F62-5AC4-D548-BD22-8A318E690E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A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8785004-0D1E-1F4C-8175-2C71E615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29000"/>
            <a:ext cx="11160126" cy="2700338"/>
          </a:xfrm>
          <a:prstGeom prst="rect">
            <a:avLst/>
          </a:prstGeom>
        </p:spPr>
        <p:txBody>
          <a:bodyPr anchor="t"/>
          <a:lstStyle>
            <a:lvl1pPr>
              <a:defRPr sz="6400">
                <a:solidFill>
                  <a:srgbClr val="EDF7F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1469FA-CBF8-7A46-9F9A-3F5FDFFD83B8}"/>
              </a:ext>
            </a:extLst>
          </p:cNvPr>
          <p:cNvSpPr/>
          <p:nvPr userDrawn="1"/>
        </p:nvSpPr>
        <p:spPr>
          <a:xfrm>
            <a:off x="0" y="6129338"/>
            <a:ext cx="12192000" cy="728662"/>
          </a:xfrm>
          <a:prstGeom prst="rect">
            <a:avLst/>
          </a:prstGeom>
          <a:solidFill>
            <a:srgbClr val="29A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566A52B-E02F-B144-BD36-184BFCF0B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129338"/>
            <a:ext cx="5580062" cy="728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1B15D69-A5A0-5A4D-A092-BB84571DF4B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CA" dirty="0">
                <a:solidFill>
                  <a:schemeClr val="bg1"/>
                </a:solidFill>
              </a:rPr>
              <a:t> </a:t>
            </a:r>
            <a:r>
              <a:rPr lang="en-CA" dirty="0">
                <a:solidFill>
                  <a:srgbClr val="EDF7F4"/>
                </a:solidFill>
              </a:rPr>
              <a:t>/ INTERNATIONAL FEDERATION ON AGEING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5BD043-10F9-8B4D-8E5C-2122FE6560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2633" y="6308269"/>
            <a:ext cx="393429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4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5AE0F62-5AC4-D548-BD22-8A318E690E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05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8785004-0D1E-1F4C-8175-2C71E615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29000"/>
            <a:ext cx="11160126" cy="2700338"/>
          </a:xfrm>
          <a:prstGeom prst="rect">
            <a:avLst/>
          </a:prstGeom>
        </p:spPr>
        <p:txBody>
          <a:bodyPr anchor="t"/>
          <a:lstStyle>
            <a:lvl1pPr>
              <a:defRPr sz="6400">
                <a:solidFill>
                  <a:srgbClr val="EDF7F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1469FA-CBF8-7A46-9F9A-3F5FDFFD83B8}"/>
              </a:ext>
            </a:extLst>
          </p:cNvPr>
          <p:cNvSpPr/>
          <p:nvPr userDrawn="1"/>
        </p:nvSpPr>
        <p:spPr>
          <a:xfrm>
            <a:off x="0" y="6129338"/>
            <a:ext cx="12192000" cy="728662"/>
          </a:xfrm>
          <a:prstGeom prst="rect">
            <a:avLst/>
          </a:prstGeom>
          <a:solidFill>
            <a:srgbClr val="A05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566A52B-E02F-B144-BD36-184BFCF0B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129338"/>
            <a:ext cx="5580062" cy="728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1B15D69-A5A0-5A4D-A092-BB84571DF4B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CA" dirty="0">
                <a:solidFill>
                  <a:schemeClr val="bg1"/>
                </a:solidFill>
              </a:rPr>
              <a:t> </a:t>
            </a:r>
            <a:r>
              <a:rPr lang="en-CA" dirty="0">
                <a:solidFill>
                  <a:srgbClr val="EDF7F4"/>
                </a:solidFill>
              </a:rPr>
              <a:t>/ INTERNATIONAL FEDERATION ON AGEING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5BD043-10F9-8B4D-8E5C-2122FE6560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2633" y="6308269"/>
            <a:ext cx="393429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17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A632B-0CB8-814A-82DC-B35D9818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8298"/>
            <a:ext cx="11160125" cy="54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F782275-E38C-4A41-9A10-DB03B8A86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281769"/>
            <a:ext cx="5400063" cy="44875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49B45F"/>
              </a:buClr>
              <a:defRPr kern="900" spc="-80" baseline="0"/>
            </a:lvl1pPr>
            <a:lvl2pPr>
              <a:lnSpc>
                <a:spcPct val="100000"/>
              </a:lnSpc>
              <a:buClr>
                <a:srgbClr val="49B45F"/>
              </a:buClr>
              <a:defRPr kern="900" spc="-80" baseline="0"/>
            </a:lvl2pPr>
            <a:lvl3pPr>
              <a:lnSpc>
                <a:spcPct val="100000"/>
              </a:lnSpc>
              <a:buClr>
                <a:srgbClr val="49B45F"/>
              </a:buClr>
              <a:defRPr kern="900" spc="-80" baseline="0"/>
            </a:lvl3pPr>
            <a:lvl4pPr>
              <a:lnSpc>
                <a:spcPct val="100000"/>
              </a:lnSpc>
              <a:buClr>
                <a:srgbClr val="49B45F"/>
              </a:buClr>
              <a:defRPr kern="900" spc="-80" baseline="0"/>
            </a:lvl4pPr>
            <a:lvl5pPr>
              <a:lnSpc>
                <a:spcPct val="100000"/>
              </a:lnSpc>
              <a:buClr>
                <a:srgbClr val="49B45F"/>
              </a:buClr>
              <a:defRPr kern="900" spc="-8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level≈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637FF4-1D63-A449-91E2-754CBB8EB4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6000" y="1281769"/>
            <a:ext cx="5400063" cy="44875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49B45F"/>
              </a:buClr>
              <a:defRPr kern="900" spc="-80" baseline="0"/>
            </a:lvl1pPr>
            <a:lvl2pPr>
              <a:lnSpc>
                <a:spcPct val="100000"/>
              </a:lnSpc>
              <a:buClr>
                <a:srgbClr val="49B45F"/>
              </a:buClr>
              <a:defRPr kern="900" spc="-80" baseline="0"/>
            </a:lvl2pPr>
            <a:lvl3pPr>
              <a:lnSpc>
                <a:spcPct val="100000"/>
              </a:lnSpc>
              <a:buClr>
                <a:srgbClr val="49B45F"/>
              </a:buClr>
              <a:defRPr kern="900" spc="-80" baseline="0"/>
            </a:lvl3pPr>
            <a:lvl4pPr>
              <a:lnSpc>
                <a:spcPct val="100000"/>
              </a:lnSpc>
              <a:buClr>
                <a:srgbClr val="49B45F"/>
              </a:buClr>
              <a:defRPr kern="900" spc="-80" baseline="0"/>
            </a:lvl4pPr>
            <a:lvl5pPr>
              <a:lnSpc>
                <a:spcPct val="100000"/>
              </a:lnSpc>
              <a:buClr>
                <a:srgbClr val="49B45F"/>
              </a:buClr>
              <a:defRPr kern="900" spc="-8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level≈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64025C-806D-3742-9A14-9D418C2E207A}"/>
              </a:ext>
            </a:extLst>
          </p:cNvPr>
          <p:cNvSpPr/>
          <p:nvPr userDrawn="1"/>
        </p:nvSpPr>
        <p:spPr>
          <a:xfrm>
            <a:off x="0" y="6129338"/>
            <a:ext cx="12192000" cy="728662"/>
          </a:xfrm>
          <a:prstGeom prst="rect">
            <a:avLst/>
          </a:prstGeom>
          <a:solidFill>
            <a:srgbClr val="203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F5C0072-E1AA-704D-A476-85546C708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129338"/>
            <a:ext cx="5580062" cy="728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1B15D69-A5A0-5A4D-A092-BB84571DF4BE}" type="slidenum">
              <a:rPr lang="en-US" smtClean="0">
                <a:solidFill>
                  <a:srgbClr val="49B45F"/>
                </a:solidFill>
              </a:rPr>
              <a:pPr/>
              <a:t>‹#›</a:t>
            </a:fld>
            <a:r>
              <a:rPr lang="en-US" dirty="0">
                <a:solidFill>
                  <a:srgbClr val="82BD47"/>
                </a:solidFill>
              </a:rPr>
              <a:t> </a:t>
            </a:r>
            <a:r>
              <a:rPr lang="en-CA" dirty="0">
                <a:solidFill>
                  <a:srgbClr val="EDF7F4"/>
                </a:solidFill>
              </a:rPr>
              <a:t> / INTERNATIONAL FEDERATION ON AGEING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7F19F26-3DFD-3E4D-AEB2-323627772F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6492" y="6311869"/>
            <a:ext cx="389571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72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A7FC9-FD8E-2840-B172-F5E1E2A3F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274999"/>
            <a:ext cx="5400000" cy="360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DA5006-542E-A94A-AA33-940810812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999" y="1269494"/>
            <a:ext cx="5400063" cy="360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791C61-C2C6-C947-9C8E-5FBD2618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8298"/>
            <a:ext cx="11160125" cy="54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2DD8D0B-A7AB-BC43-869F-6E3BE494122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5937" y="2001700"/>
            <a:ext cx="5400063" cy="37676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49B45F"/>
              </a:buClr>
              <a:defRPr kern="900" spc="-80" baseline="0"/>
            </a:lvl1pPr>
            <a:lvl2pPr>
              <a:lnSpc>
                <a:spcPct val="100000"/>
              </a:lnSpc>
              <a:buClr>
                <a:srgbClr val="49B45F"/>
              </a:buClr>
              <a:defRPr kern="900" spc="-80" baseline="0"/>
            </a:lvl2pPr>
            <a:lvl3pPr>
              <a:lnSpc>
                <a:spcPct val="100000"/>
              </a:lnSpc>
              <a:buClr>
                <a:srgbClr val="49B45F"/>
              </a:buClr>
              <a:defRPr kern="900" spc="-80" baseline="0"/>
            </a:lvl3pPr>
            <a:lvl4pPr>
              <a:lnSpc>
                <a:spcPct val="100000"/>
              </a:lnSpc>
              <a:buClr>
                <a:srgbClr val="49B45F"/>
              </a:buClr>
              <a:defRPr kern="900" spc="-80" baseline="0"/>
            </a:lvl4pPr>
            <a:lvl5pPr>
              <a:lnSpc>
                <a:spcPct val="100000"/>
              </a:lnSpc>
              <a:buClr>
                <a:srgbClr val="49B45F"/>
              </a:buClr>
              <a:defRPr kern="900" spc="-8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level≈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3270E7A-09D5-4F45-9401-BC7A6350ACA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76000" y="2001700"/>
            <a:ext cx="5400063" cy="37676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49B45F"/>
              </a:buClr>
              <a:defRPr kern="900" spc="-80" baseline="0"/>
            </a:lvl1pPr>
            <a:lvl2pPr>
              <a:lnSpc>
                <a:spcPct val="100000"/>
              </a:lnSpc>
              <a:buClr>
                <a:srgbClr val="49B45F"/>
              </a:buClr>
              <a:defRPr kern="900" spc="-80" baseline="0"/>
            </a:lvl2pPr>
            <a:lvl3pPr>
              <a:lnSpc>
                <a:spcPct val="100000"/>
              </a:lnSpc>
              <a:buClr>
                <a:srgbClr val="49B45F"/>
              </a:buClr>
              <a:defRPr kern="900" spc="-80" baseline="0"/>
            </a:lvl3pPr>
            <a:lvl4pPr>
              <a:lnSpc>
                <a:spcPct val="100000"/>
              </a:lnSpc>
              <a:buClr>
                <a:srgbClr val="49B45F"/>
              </a:buClr>
              <a:defRPr kern="900" spc="-80" baseline="0"/>
            </a:lvl4pPr>
            <a:lvl5pPr>
              <a:lnSpc>
                <a:spcPct val="100000"/>
              </a:lnSpc>
              <a:buClr>
                <a:srgbClr val="49B45F"/>
              </a:buClr>
              <a:defRPr kern="900" spc="-8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level≈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6BDBED-3E0B-6747-8126-796A75D5B76E}"/>
              </a:ext>
            </a:extLst>
          </p:cNvPr>
          <p:cNvSpPr/>
          <p:nvPr userDrawn="1"/>
        </p:nvSpPr>
        <p:spPr>
          <a:xfrm>
            <a:off x="0" y="6129338"/>
            <a:ext cx="12192000" cy="728662"/>
          </a:xfrm>
          <a:prstGeom prst="rect">
            <a:avLst/>
          </a:prstGeom>
          <a:solidFill>
            <a:srgbClr val="203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35F41E2-85A3-AE44-8A26-83C3DEDF9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129338"/>
            <a:ext cx="5580062" cy="728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1B15D69-A5A0-5A4D-A092-BB84571DF4BE}" type="slidenum">
              <a:rPr lang="en-US" smtClean="0">
                <a:solidFill>
                  <a:srgbClr val="49B45F"/>
                </a:solidFill>
              </a:rPr>
              <a:pPr/>
              <a:t>‹#›</a:t>
            </a:fld>
            <a:r>
              <a:rPr lang="en-US" dirty="0">
                <a:solidFill>
                  <a:srgbClr val="82BD47"/>
                </a:solidFill>
              </a:rPr>
              <a:t> </a:t>
            </a:r>
            <a:r>
              <a:rPr lang="en-CA" dirty="0">
                <a:solidFill>
                  <a:srgbClr val="EDF7F4"/>
                </a:solidFill>
              </a:rPr>
              <a:t> / INTERNATIONAL FEDERATION ON AGEING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3F32DF2-272C-C642-A43D-99CD50FB9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6492" y="6311869"/>
            <a:ext cx="389571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861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6A16C6C-4A57-6946-A573-7167A9EBA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8298"/>
            <a:ext cx="11160125" cy="54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E22150-3F6C-AE4B-998A-2FD505A62A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5937" y="1281769"/>
            <a:ext cx="5400063" cy="44875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49B45F"/>
              </a:buClr>
              <a:defRPr kern="900" spc="-80" baseline="0"/>
            </a:lvl1pPr>
            <a:lvl2pPr>
              <a:lnSpc>
                <a:spcPct val="100000"/>
              </a:lnSpc>
              <a:buClr>
                <a:srgbClr val="49B45F"/>
              </a:buClr>
              <a:defRPr kern="900" spc="-80" baseline="0"/>
            </a:lvl2pPr>
            <a:lvl3pPr>
              <a:lnSpc>
                <a:spcPct val="100000"/>
              </a:lnSpc>
              <a:buClr>
                <a:srgbClr val="49B45F"/>
              </a:buClr>
              <a:defRPr kern="900" spc="-80" baseline="0"/>
            </a:lvl3pPr>
            <a:lvl4pPr>
              <a:lnSpc>
                <a:spcPct val="100000"/>
              </a:lnSpc>
              <a:buClr>
                <a:srgbClr val="49B45F"/>
              </a:buClr>
              <a:defRPr kern="900" spc="-80" baseline="0"/>
            </a:lvl4pPr>
            <a:lvl5pPr>
              <a:lnSpc>
                <a:spcPct val="100000"/>
              </a:lnSpc>
              <a:buClr>
                <a:srgbClr val="49B45F"/>
              </a:buClr>
              <a:defRPr kern="900" spc="-8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level≈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B047E85-CC9A-9644-A236-4AAF26C246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6001" y="1281769"/>
            <a:ext cx="5400062" cy="4487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CACE12-B89A-4149-A770-845A36A5B1E2}"/>
              </a:ext>
            </a:extLst>
          </p:cNvPr>
          <p:cNvSpPr/>
          <p:nvPr userDrawn="1"/>
        </p:nvSpPr>
        <p:spPr>
          <a:xfrm>
            <a:off x="0" y="6129338"/>
            <a:ext cx="12192000" cy="728662"/>
          </a:xfrm>
          <a:prstGeom prst="rect">
            <a:avLst/>
          </a:prstGeom>
          <a:solidFill>
            <a:srgbClr val="203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66B7EF5-25E0-C245-A1B2-B8D794CC4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129338"/>
            <a:ext cx="5580062" cy="728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1B15D69-A5A0-5A4D-A092-BB84571DF4BE}" type="slidenum">
              <a:rPr lang="en-US" smtClean="0">
                <a:solidFill>
                  <a:srgbClr val="49B45F"/>
                </a:solidFill>
              </a:rPr>
              <a:pPr/>
              <a:t>‹#›</a:t>
            </a:fld>
            <a:r>
              <a:rPr lang="en-US" dirty="0">
                <a:solidFill>
                  <a:srgbClr val="82BD47"/>
                </a:solidFill>
              </a:rPr>
              <a:t> </a:t>
            </a:r>
            <a:r>
              <a:rPr lang="en-CA" dirty="0">
                <a:solidFill>
                  <a:srgbClr val="EDF7F4"/>
                </a:solidFill>
              </a:rPr>
              <a:t> / INTERNATIONAL FEDERATION ON AGEING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EE2F8C-C847-CE49-9AFA-D9FB7D08DE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6492" y="6311869"/>
            <a:ext cx="389571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27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88DE75C-A828-BB4E-BF02-4742F1B76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8298"/>
            <a:ext cx="11160125" cy="54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665F71F-8F17-854C-A67C-6471FEE3C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5938" y="1281769"/>
            <a:ext cx="11160125" cy="4487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A7E5A9-BDB2-C245-93D9-16FA11C44EB6}"/>
              </a:ext>
            </a:extLst>
          </p:cNvPr>
          <p:cNvSpPr/>
          <p:nvPr userDrawn="1"/>
        </p:nvSpPr>
        <p:spPr>
          <a:xfrm>
            <a:off x="0" y="6129338"/>
            <a:ext cx="12192000" cy="728662"/>
          </a:xfrm>
          <a:prstGeom prst="rect">
            <a:avLst/>
          </a:prstGeom>
          <a:solidFill>
            <a:srgbClr val="203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BE6CA4D-659E-834C-A27E-7224EA8BA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129338"/>
            <a:ext cx="5580062" cy="728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1B15D69-A5A0-5A4D-A092-BB84571DF4BE}" type="slidenum">
              <a:rPr lang="en-US" smtClean="0">
                <a:solidFill>
                  <a:srgbClr val="49B45F"/>
                </a:solidFill>
              </a:rPr>
              <a:pPr/>
              <a:t>‹#›</a:t>
            </a:fld>
            <a:r>
              <a:rPr lang="en-US" dirty="0">
                <a:solidFill>
                  <a:srgbClr val="82BD47"/>
                </a:solidFill>
              </a:rPr>
              <a:t> </a:t>
            </a:r>
            <a:r>
              <a:rPr lang="en-CA" dirty="0">
                <a:solidFill>
                  <a:srgbClr val="EDF7F4"/>
                </a:solidFill>
              </a:rPr>
              <a:t> / INTERNATIONAL FEDERATION ON AGEING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2F78C8-2F2B-0248-8EBE-96813AF2CF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6492" y="6311869"/>
            <a:ext cx="389571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36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D0CFD9-FF3E-C549-B5D5-14F19C287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8298"/>
            <a:ext cx="11160125" cy="54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747EE5-7AC1-1540-BDBA-4259BB04B109}"/>
              </a:ext>
            </a:extLst>
          </p:cNvPr>
          <p:cNvSpPr/>
          <p:nvPr userDrawn="1"/>
        </p:nvSpPr>
        <p:spPr>
          <a:xfrm>
            <a:off x="0" y="6129338"/>
            <a:ext cx="12192000" cy="728662"/>
          </a:xfrm>
          <a:prstGeom prst="rect">
            <a:avLst/>
          </a:prstGeom>
          <a:solidFill>
            <a:srgbClr val="203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2CA191E-BB19-DE43-ABBE-EA6DB5C37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129338"/>
            <a:ext cx="5580062" cy="728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1B15D69-A5A0-5A4D-A092-BB84571DF4BE}" type="slidenum">
              <a:rPr lang="en-US" smtClean="0">
                <a:solidFill>
                  <a:srgbClr val="49B45F"/>
                </a:solidFill>
              </a:rPr>
              <a:pPr/>
              <a:t>‹#›</a:t>
            </a:fld>
            <a:r>
              <a:rPr lang="en-US" dirty="0">
                <a:solidFill>
                  <a:srgbClr val="82BD47"/>
                </a:solidFill>
              </a:rPr>
              <a:t> </a:t>
            </a:r>
            <a:r>
              <a:rPr lang="en-CA" dirty="0">
                <a:solidFill>
                  <a:srgbClr val="EDF7F4"/>
                </a:solidFill>
              </a:rPr>
              <a:t> / INTERNATIONAL FEDERATION ON AGEING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7BD47B-D078-0F40-AFB7-0F6AD1431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6492" y="6311869"/>
            <a:ext cx="389571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84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6331A4B-DAF6-1848-9409-07A273634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1999" cy="6129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CF7C29-7217-6B4E-AE5E-7CEE68711B0D}"/>
              </a:ext>
            </a:extLst>
          </p:cNvPr>
          <p:cNvSpPr/>
          <p:nvPr userDrawn="1"/>
        </p:nvSpPr>
        <p:spPr>
          <a:xfrm>
            <a:off x="0" y="6129338"/>
            <a:ext cx="12192000" cy="728662"/>
          </a:xfrm>
          <a:prstGeom prst="rect">
            <a:avLst/>
          </a:prstGeom>
          <a:solidFill>
            <a:srgbClr val="203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6EC4F3-798B-A145-A208-38F3301B6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129338"/>
            <a:ext cx="5580062" cy="728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1B15D69-A5A0-5A4D-A092-BB84571DF4BE}" type="slidenum">
              <a:rPr lang="en-US" smtClean="0">
                <a:solidFill>
                  <a:srgbClr val="49B45F"/>
                </a:solidFill>
              </a:rPr>
              <a:pPr/>
              <a:t>‹#›</a:t>
            </a:fld>
            <a:r>
              <a:rPr lang="en-US" dirty="0">
                <a:solidFill>
                  <a:srgbClr val="82BD47"/>
                </a:solidFill>
              </a:rPr>
              <a:t> </a:t>
            </a:r>
            <a:r>
              <a:rPr lang="en-CA" dirty="0">
                <a:solidFill>
                  <a:srgbClr val="EDF7F4"/>
                </a:solidFill>
              </a:rPr>
              <a:t> / INTERNATIONAL FEDERATION ON AGEING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7FD89A-15EC-FF48-890B-CE11B68D9F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6492" y="6311869"/>
            <a:ext cx="389571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87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EDCAAA-32F0-5343-B933-E53208FE20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5D69-A5A0-5A4D-A092-BB84571DF4BE}" type="slidenum">
              <a:rPr lang="en-US" smtClean="0">
                <a:solidFill>
                  <a:srgbClr val="49B45F"/>
                </a:solidFill>
              </a:rPr>
              <a:pPr/>
              <a:t>‹#›</a:t>
            </a:fld>
            <a:r>
              <a:rPr lang="en-US">
                <a:solidFill>
                  <a:srgbClr val="82BD47"/>
                </a:solidFill>
              </a:rPr>
              <a:t> </a:t>
            </a:r>
            <a:r>
              <a:rPr lang="en-CA">
                <a:solidFill>
                  <a:srgbClr val="EDF7F4"/>
                </a:solidFill>
              </a:rPr>
              <a:t> / INTERNATIONAL FEDERATION ON AGEING</a:t>
            </a:r>
            <a:endParaRPr lang="en-CA" dirty="0">
              <a:solidFill>
                <a:srgbClr val="EDF7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52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B46358-D623-3047-A101-8C5B500CE8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3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C9B4FF-64F0-924A-98EF-2B4CEB8070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0200" y="3801237"/>
            <a:ext cx="1911600" cy="8678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B1D0A2-6E93-9E45-9C8F-EF9675F75D33}"/>
              </a:ext>
            </a:extLst>
          </p:cNvPr>
          <p:cNvSpPr txBox="1"/>
          <p:nvPr userDrawn="1"/>
        </p:nvSpPr>
        <p:spPr>
          <a:xfrm>
            <a:off x="514162" y="2290526"/>
            <a:ext cx="111601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0" i="0" dirty="0">
                <a:solidFill>
                  <a:srgbClr val="EDF7F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find out more about IFA and how you can get involved,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03CDE-D770-0D48-956E-2B2243B411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675720"/>
            <a:ext cx="11158350" cy="378000"/>
          </a:xfrm>
          <a:prstGeom prst="rect">
            <a:avLst/>
          </a:prstGeom>
        </p:spPr>
        <p:txBody>
          <a:bodyPr/>
          <a:lstStyle>
            <a:lvl1pPr algn="ctr">
              <a:defRPr lang="en-US" sz="2300" b="1" i="0" kern="1200" dirty="0">
                <a:solidFill>
                  <a:srgbClr val="49B4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contact John Doe at 647-777-7777.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F3A2C1-8C1A-9D48-A498-14FE28F9981A}"/>
              </a:ext>
            </a:extLst>
          </p:cNvPr>
          <p:cNvSpPr/>
          <p:nvPr userDrawn="1"/>
        </p:nvSpPr>
        <p:spPr>
          <a:xfrm>
            <a:off x="0" y="6129338"/>
            <a:ext cx="12192000" cy="728662"/>
          </a:xfrm>
          <a:prstGeom prst="rect">
            <a:avLst/>
          </a:prstGeom>
          <a:solidFill>
            <a:srgbClr val="203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425F75-34FC-8146-9A10-D7131D1C5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129338"/>
            <a:ext cx="5580062" cy="728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1B15D69-A5A0-5A4D-A092-BB84571DF4BE}" type="slidenum">
              <a:rPr lang="en-US" smtClean="0">
                <a:solidFill>
                  <a:srgbClr val="49B45F"/>
                </a:solidFill>
              </a:rPr>
              <a:pPr/>
              <a:t>‹#›</a:t>
            </a:fld>
            <a:r>
              <a:rPr lang="en-US" dirty="0">
                <a:solidFill>
                  <a:srgbClr val="82BD47"/>
                </a:solidFill>
              </a:rPr>
              <a:t> </a:t>
            </a:r>
            <a:r>
              <a:rPr lang="en-CA" dirty="0">
                <a:solidFill>
                  <a:srgbClr val="EDF7F4"/>
                </a:solidFill>
              </a:rPr>
              <a:t> / INTERNATIONAL FEDERATION ON AGEING</a:t>
            </a:r>
          </a:p>
        </p:txBody>
      </p:sp>
    </p:spTree>
    <p:extLst>
      <p:ext uri="{BB962C8B-B14F-4D97-AF65-F5344CB8AC3E}">
        <p14:creationId xmlns:p14="http://schemas.microsoft.com/office/powerpoint/2010/main" val="299648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3DB038-092F-774D-9CD3-70E9AAF72C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31B5890-B233-0940-9401-80E8037EA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428998"/>
            <a:ext cx="11160125" cy="1800000"/>
          </a:xfrm>
          <a:prstGeom prst="rect">
            <a:avLst/>
          </a:prstGeom>
        </p:spPr>
        <p:txBody>
          <a:bodyPr anchor="t"/>
          <a:lstStyle>
            <a:lvl1pPr>
              <a:defRPr sz="6400">
                <a:solidFill>
                  <a:srgbClr val="20324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A624086F-FEA9-D746-AB67-7A9F1559B40E}"/>
              </a:ext>
            </a:extLst>
          </p:cNvPr>
          <p:cNvSpPr txBox="1">
            <a:spLocks/>
          </p:cNvSpPr>
          <p:nvPr userDrawn="1"/>
        </p:nvSpPr>
        <p:spPr>
          <a:xfrm>
            <a:off x="6096001" y="6129338"/>
            <a:ext cx="5580062" cy="7286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82BD4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F28FA1-9487-0B4F-B567-38592C7BE746}" type="datetime4">
              <a:rPr lang="en-CA" smtClean="0">
                <a:solidFill>
                  <a:srgbClr val="203248"/>
                </a:solidFill>
              </a:rPr>
              <a:pPr/>
              <a:t>June 22, 2020</a:t>
            </a:fld>
            <a:endParaRPr lang="en-US" dirty="0">
              <a:solidFill>
                <a:srgbClr val="203248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88616A-639F-B342-95DC-2C31339C8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938" y="368300"/>
            <a:ext cx="3600000" cy="14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07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pos="7242">
          <p15:clr>
            <a:srgbClr val="FBAE40"/>
          </p15:clr>
        </p15:guide>
        <p15:guide id="5" orient="horz" pos="43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9B5C21-386A-3442-8D93-C02F7BC91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3A11-DD97-2B47-9321-DA308CFD8BB5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756128-94D0-6F43-93E5-81500A7BB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10559-A6AC-6F49-9041-A6CC955F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EB71-A580-BC49-B18C-EC7411947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9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FONT IN ARIAL 24PT  [1 line only]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3" y="1773239"/>
            <a:ext cx="11550652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AU" dirty="0"/>
              <a:t>Sixth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1268414"/>
            <a:ext cx="11550651" cy="485791"/>
          </a:xfr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 HEADING [1 line only]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5969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FONT IN ARIAL 24PT  [1 line only]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3" y="1773239"/>
            <a:ext cx="11550652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AU" dirty="0"/>
              <a:t>Sixth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1268414"/>
            <a:ext cx="11550651" cy="485791"/>
          </a:xfr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 HEADING [1 line only]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8585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F262C-4638-994C-B205-72169D95B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BB58C-7A77-BF49-8AD1-0C64FBC24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F0FB9-8965-E047-9470-95558C5D2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3A11-DD97-2B47-9321-DA308CFD8BB5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44872-73B3-D34F-8353-D73E838E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9765D-2627-EF4C-B2F2-75B64351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EB71-A580-BC49-B18C-EC7411947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0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3DB038-092F-774D-9CD3-70E9AAF72C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31B5890-B233-0940-9401-80E8037EA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428998"/>
            <a:ext cx="11160125" cy="1800000"/>
          </a:xfrm>
          <a:prstGeom prst="rect">
            <a:avLst/>
          </a:prstGeom>
        </p:spPr>
        <p:txBody>
          <a:bodyPr anchor="t"/>
          <a:lstStyle>
            <a:lvl1pPr>
              <a:defRPr sz="6400">
                <a:solidFill>
                  <a:srgbClr val="20324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A624086F-FEA9-D746-AB67-7A9F1559B40E}"/>
              </a:ext>
            </a:extLst>
          </p:cNvPr>
          <p:cNvSpPr txBox="1">
            <a:spLocks/>
          </p:cNvSpPr>
          <p:nvPr userDrawn="1"/>
        </p:nvSpPr>
        <p:spPr>
          <a:xfrm>
            <a:off x="6096001" y="6129338"/>
            <a:ext cx="5580062" cy="7286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82BD4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F28FA1-9487-0B4F-B567-38592C7BE746}" type="datetime4">
              <a:rPr lang="en-CA" smtClean="0">
                <a:solidFill>
                  <a:srgbClr val="203248"/>
                </a:solidFill>
              </a:rPr>
              <a:pPr/>
              <a:t>June 22, 2020</a:t>
            </a:fld>
            <a:endParaRPr lang="en-US" dirty="0">
              <a:solidFill>
                <a:srgbClr val="203248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88616A-639F-B342-95DC-2C31339C8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938" y="368300"/>
            <a:ext cx="1796400" cy="72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43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pos="7242">
          <p15:clr>
            <a:srgbClr val="FBAE40"/>
          </p15:clr>
        </p15:guide>
        <p15:guide id="5" orient="horz" pos="4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3DB038-092F-774D-9CD3-70E9AAF72C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31B5890-B233-0940-9401-80E8037EA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428998"/>
            <a:ext cx="11160125" cy="1800000"/>
          </a:xfrm>
          <a:prstGeom prst="rect">
            <a:avLst/>
          </a:prstGeom>
        </p:spPr>
        <p:txBody>
          <a:bodyPr anchor="t"/>
          <a:lstStyle>
            <a:lvl1pPr>
              <a:defRPr sz="6400">
                <a:solidFill>
                  <a:srgbClr val="20324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A624086F-FEA9-D746-AB67-7A9F1559B40E}"/>
              </a:ext>
            </a:extLst>
          </p:cNvPr>
          <p:cNvSpPr txBox="1">
            <a:spLocks/>
          </p:cNvSpPr>
          <p:nvPr userDrawn="1"/>
        </p:nvSpPr>
        <p:spPr>
          <a:xfrm>
            <a:off x="6096001" y="6129338"/>
            <a:ext cx="5580062" cy="7286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82BD4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F28FA1-9487-0B4F-B567-38592C7BE746}" type="datetime4">
              <a:rPr lang="en-CA" smtClean="0">
                <a:solidFill>
                  <a:srgbClr val="203248"/>
                </a:solidFill>
              </a:rPr>
              <a:pPr/>
              <a:t>June 22, 2020</a:t>
            </a:fld>
            <a:endParaRPr lang="en-US" dirty="0">
              <a:solidFill>
                <a:srgbClr val="203248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E26E92-E651-BB4F-9B35-CD0AD3F6B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938" y="6192900"/>
            <a:ext cx="915711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92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pos="7242">
          <p15:clr>
            <a:srgbClr val="FBAE40"/>
          </p15:clr>
        </p15:guide>
        <p15:guide id="5" orient="horz" pos="4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A0EC3-C101-B043-8AE0-BA0B170E8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8300"/>
            <a:ext cx="11160125" cy="540000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15647-1E32-8E4B-B588-005BD2825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281768"/>
            <a:ext cx="11163600" cy="4489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49B45F"/>
              </a:buClr>
              <a:defRPr kern="900" spc="-80" baseline="0"/>
            </a:lvl1pPr>
            <a:lvl2pPr>
              <a:lnSpc>
                <a:spcPct val="100000"/>
              </a:lnSpc>
              <a:buClr>
                <a:srgbClr val="49B45F"/>
              </a:buClr>
              <a:defRPr kern="900" spc="-80" baseline="0"/>
            </a:lvl2pPr>
            <a:lvl3pPr>
              <a:lnSpc>
                <a:spcPct val="100000"/>
              </a:lnSpc>
              <a:buClr>
                <a:srgbClr val="49B45F"/>
              </a:buClr>
              <a:defRPr kern="900" spc="-80" baseline="0"/>
            </a:lvl3pPr>
            <a:lvl4pPr>
              <a:lnSpc>
                <a:spcPct val="100000"/>
              </a:lnSpc>
              <a:buClr>
                <a:srgbClr val="49B45F"/>
              </a:buClr>
              <a:defRPr kern="900" spc="-80" baseline="0"/>
            </a:lvl4pPr>
            <a:lvl5pPr>
              <a:lnSpc>
                <a:spcPct val="100000"/>
              </a:lnSpc>
              <a:buClr>
                <a:srgbClr val="49B45F"/>
              </a:buClr>
              <a:defRPr kern="900" spc="-8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level≈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0C7F1E-0E10-4B41-9055-373CB6612753}"/>
              </a:ext>
            </a:extLst>
          </p:cNvPr>
          <p:cNvSpPr/>
          <p:nvPr userDrawn="1"/>
        </p:nvSpPr>
        <p:spPr>
          <a:xfrm>
            <a:off x="0" y="6129338"/>
            <a:ext cx="12192000" cy="728662"/>
          </a:xfrm>
          <a:prstGeom prst="rect">
            <a:avLst/>
          </a:prstGeom>
          <a:solidFill>
            <a:srgbClr val="203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BBD484A-8863-6740-AF18-3AB06F159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129338"/>
            <a:ext cx="5580062" cy="728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1B15D69-A5A0-5A4D-A092-BB84571DF4BE}" type="slidenum">
              <a:rPr lang="en-US" smtClean="0">
                <a:solidFill>
                  <a:srgbClr val="49B45F"/>
                </a:solidFill>
              </a:rPr>
              <a:pPr/>
              <a:t>‹#›</a:t>
            </a:fld>
            <a:r>
              <a:rPr lang="en-US" dirty="0">
                <a:solidFill>
                  <a:srgbClr val="82BD47"/>
                </a:solidFill>
              </a:rPr>
              <a:t> </a:t>
            </a:r>
            <a:r>
              <a:rPr lang="en-CA" dirty="0">
                <a:solidFill>
                  <a:srgbClr val="EDF7F4"/>
                </a:solidFill>
              </a:rPr>
              <a:t> / INTERNATIONAL FEDERATION ON AGEING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9E0A95-3250-0A4B-8104-E6A62ABCE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6492" y="6311869"/>
            <a:ext cx="389571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0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5AE0F62-5AC4-D548-BD22-8A318E690E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3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8785004-0D1E-1F4C-8175-2C71E615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29000"/>
            <a:ext cx="11160126" cy="2700338"/>
          </a:xfrm>
          <a:prstGeom prst="rect">
            <a:avLst/>
          </a:prstGeom>
        </p:spPr>
        <p:txBody>
          <a:bodyPr anchor="t"/>
          <a:lstStyle>
            <a:lvl1pPr>
              <a:defRPr sz="6400">
                <a:solidFill>
                  <a:srgbClr val="EDF7F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1469FA-CBF8-7A46-9F9A-3F5FDFFD83B8}"/>
              </a:ext>
            </a:extLst>
          </p:cNvPr>
          <p:cNvSpPr/>
          <p:nvPr userDrawn="1"/>
        </p:nvSpPr>
        <p:spPr>
          <a:xfrm>
            <a:off x="0" y="6129338"/>
            <a:ext cx="12192000" cy="728662"/>
          </a:xfrm>
          <a:prstGeom prst="rect">
            <a:avLst/>
          </a:prstGeom>
          <a:solidFill>
            <a:srgbClr val="203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566A52B-E02F-B144-BD36-184BFCF0B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129338"/>
            <a:ext cx="5580062" cy="728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1B15D69-A5A0-5A4D-A092-BB84571DF4BE}" type="slidenum">
              <a:rPr lang="en-US" smtClean="0">
                <a:solidFill>
                  <a:srgbClr val="49B45F"/>
                </a:solidFill>
              </a:rPr>
              <a:pPr/>
              <a:t>‹#›</a:t>
            </a:fld>
            <a:r>
              <a:rPr lang="en-US" dirty="0">
                <a:solidFill>
                  <a:srgbClr val="82BD47"/>
                </a:solidFill>
              </a:rPr>
              <a:t> </a:t>
            </a:r>
            <a:r>
              <a:rPr lang="en-CA" dirty="0">
                <a:solidFill>
                  <a:srgbClr val="EDF7F4"/>
                </a:solidFill>
              </a:rPr>
              <a:t> / INTERNATIONAL FEDERATION ON AGEING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C05E47-17AD-D748-96A1-AA95ABB03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6492" y="6311869"/>
            <a:ext cx="389571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8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5AE0F62-5AC4-D548-BD22-8A318E690E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8785004-0D1E-1F4C-8175-2C71E615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29000"/>
            <a:ext cx="11160126" cy="2700338"/>
          </a:xfrm>
          <a:prstGeom prst="rect">
            <a:avLst/>
          </a:prstGeom>
        </p:spPr>
        <p:txBody>
          <a:bodyPr anchor="t"/>
          <a:lstStyle>
            <a:lvl1pPr>
              <a:defRPr sz="6400">
                <a:solidFill>
                  <a:srgbClr val="20324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1469FA-CBF8-7A46-9F9A-3F5FDFFD83B8}"/>
              </a:ext>
            </a:extLst>
          </p:cNvPr>
          <p:cNvSpPr/>
          <p:nvPr userDrawn="1"/>
        </p:nvSpPr>
        <p:spPr>
          <a:xfrm>
            <a:off x="0" y="6129338"/>
            <a:ext cx="12192000" cy="728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566A52B-E02F-B144-BD36-184BFCF0B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129338"/>
            <a:ext cx="5580062" cy="728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rgbClr val="20324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1B15D69-A5A0-5A4D-A092-BB84571DF4BE}" type="slidenum">
              <a:rPr lang="en-US" smtClean="0">
                <a:solidFill>
                  <a:srgbClr val="49B45F"/>
                </a:solidFill>
              </a:rPr>
              <a:pPr/>
              <a:t>‹#›</a:t>
            </a:fld>
            <a:r>
              <a:rPr lang="en-US" dirty="0"/>
              <a:t> </a:t>
            </a:r>
            <a:r>
              <a:rPr lang="en-CA" dirty="0"/>
              <a:t> / INTERNATIONAL FEDERATION ON AGEING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33569C-AB94-BF41-90CA-A0C43ADC2C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2634" y="6308269"/>
            <a:ext cx="393429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5AE0F62-5AC4-D548-BD22-8A318E690E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B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8785004-0D1E-1F4C-8175-2C71E615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29000"/>
            <a:ext cx="11160126" cy="2700338"/>
          </a:xfrm>
          <a:prstGeom prst="rect">
            <a:avLst/>
          </a:prstGeom>
        </p:spPr>
        <p:txBody>
          <a:bodyPr anchor="t"/>
          <a:lstStyle>
            <a:lvl1pPr>
              <a:defRPr sz="6400">
                <a:solidFill>
                  <a:srgbClr val="EDF7F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1469FA-CBF8-7A46-9F9A-3F5FDFFD83B8}"/>
              </a:ext>
            </a:extLst>
          </p:cNvPr>
          <p:cNvSpPr/>
          <p:nvPr userDrawn="1"/>
        </p:nvSpPr>
        <p:spPr>
          <a:xfrm>
            <a:off x="0" y="6129338"/>
            <a:ext cx="12192000" cy="728662"/>
          </a:xfrm>
          <a:prstGeom prst="rect">
            <a:avLst/>
          </a:prstGeom>
          <a:solidFill>
            <a:srgbClr val="49B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566A52B-E02F-B144-BD36-184BFCF0B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129338"/>
            <a:ext cx="5580062" cy="728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1B15D69-A5A0-5A4D-A092-BB84571DF4B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CA" dirty="0">
                <a:solidFill>
                  <a:schemeClr val="bg1"/>
                </a:solidFill>
              </a:rPr>
              <a:t> </a:t>
            </a:r>
            <a:r>
              <a:rPr lang="en-CA" dirty="0">
                <a:solidFill>
                  <a:srgbClr val="EDF7F4"/>
                </a:solidFill>
              </a:rPr>
              <a:t>/ INTERNATIONAL FEDERATION ON AGEING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5BD043-10F9-8B4D-8E5C-2122FE6560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2633" y="6308269"/>
            <a:ext cx="393429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7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5AE0F62-5AC4-D548-BD22-8A318E690E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5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8785004-0D1E-1F4C-8175-2C71E615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29000"/>
            <a:ext cx="11160126" cy="2700338"/>
          </a:xfrm>
          <a:prstGeom prst="rect">
            <a:avLst/>
          </a:prstGeom>
        </p:spPr>
        <p:txBody>
          <a:bodyPr anchor="t"/>
          <a:lstStyle>
            <a:lvl1pPr>
              <a:defRPr sz="6400">
                <a:solidFill>
                  <a:srgbClr val="EDF7F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1469FA-CBF8-7A46-9F9A-3F5FDFFD83B8}"/>
              </a:ext>
            </a:extLst>
          </p:cNvPr>
          <p:cNvSpPr/>
          <p:nvPr userDrawn="1"/>
        </p:nvSpPr>
        <p:spPr>
          <a:xfrm>
            <a:off x="0" y="6129338"/>
            <a:ext cx="12192000" cy="728662"/>
          </a:xfrm>
          <a:prstGeom prst="rect">
            <a:avLst/>
          </a:prstGeom>
          <a:solidFill>
            <a:srgbClr val="255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566A52B-E02F-B144-BD36-184BFCF0B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129338"/>
            <a:ext cx="5580062" cy="728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1B15D69-A5A0-5A4D-A092-BB84571DF4B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CA" dirty="0">
                <a:solidFill>
                  <a:schemeClr val="bg1"/>
                </a:solidFill>
              </a:rPr>
              <a:t> </a:t>
            </a:r>
            <a:r>
              <a:rPr lang="en-CA" dirty="0">
                <a:solidFill>
                  <a:srgbClr val="EDF7F4"/>
                </a:solidFill>
              </a:rPr>
              <a:t>/ INTERNATIONAL FEDERATION ON AGEING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5BD043-10F9-8B4D-8E5C-2122FE6560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2633" y="6308269"/>
            <a:ext cx="393429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3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40AA25-D21E-C641-87C6-65AC2A0BF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8301"/>
            <a:ext cx="11160000" cy="5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79555-D25D-0549-9FC6-642880E07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280138"/>
            <a:ext cx="11656800" cy="484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7385A6-6D3D-3745-BB70-1CFD7A4C8FC0}"/>
              </a:ext>
            </a:extLst>
          </p:cNvPr>
          <p:cNvSpPr/>
          <p:nvPr userDrawn="1"/>
        </p:nvSpPr>
        <p:spPr>
          <a:xfrm>
            <a:off x="0" y="6129338"/>
            <a:ext cx="12192000" cy="728662"/>
          </a:xfrm>
          <a:prstGeom prst="rect">
            <a:avLst/>
          </a:prstGeom>
          <a:solidFill>
            <a:srgbClr val="203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23721A-4D46-0B4D-BB84-6DEAA6279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129338"/>
            <a:ext cx="5580062" cy="728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1B15D69-A5A0-5A4D-A092-BB84571DF4BE}" type="slidenum">
              <a:rPr lang="en-US" smtClean="0">
                <a:solidFill>
                  <a:srgbClr val="49B45F"/>
                </a:solidFill>
              </a:rPr>
              <a:pPr/>
              <a:t>‹#›</a:t>
            </a:fld>
            <a:r>
              <a:rPr lang="en-US" dirty="0">
                <a:solidFill>
                  <a:srgbClr val="82BD47"/>
                </a:solidFill>
              </a:rPr>
              <a:t> </a:t>
            </a:r>
            <a:r>
              <a:rPr lang="en-CA" dirty="0">
                <a:solidFill>
                  <a:srgbClr val="EDF7F4"/>
                </a:solidFill>
              </a:rPr>
              <a:t> / INTERNATIONAL FEDERATION ON AGEING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1D606B-999E-0046-9FD6-F17E13945990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1286492" y="6311869"/>
            <a:ext cx="389571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6" r:id="rId3"/>
    <p:sldLayoutId id="2147483691" r:id="rId4"/>
    <p:sldLayoutId id="2147483650" r:id="rId5"/>
    <p:sldLayoutId id="2147483651" r:id="rId6"/>
    <p:sldLayoutId id="2147483687" r:id="rId7"/>
    <p:sldLayoutId id="2147483681" r:id="rId8"/>
    <p:sldLayoutId id="2147483682" r:id="rId9"/>
    <p:sldLayoutId id="2147483683" r:id="rId10"/>
    <p:sldLayoutId id="2147483684" r:id="rId11"/>
    <p:sldLayoutId id="2147483652" r:id="rId12"/>
    <p:sldLayoutId id="2147483653" r:id="rId13"/>
    <p:sldLayoutId id="2147483657" r:id="rId14"/>
    <p:sldLayoutId id="2147483658" r:id="rId15"/>
    <p:sldLayoutId id="2147483654" r:id="rId16"/>
    <p:sldLayoutId id="2147483655" r:id="rId17"/>
    <p:sldLayoutId id="2147483688" r:id="rId18"/>
    <p:sldLayoutId id="2147483689" r:id="rId19"/>
    <p:sldLayoutId id="2147483693" r:id="rId20"/>
    <p:sldLayoutId id="2147483694" r:id="rId21"/>
    <p:sldLayoutId id="2147483695" r:id="rId22"/>
    <p:sldLayoutId id="2147483696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900" b="1" i="0" kern="1200">
          <a:solidFill>
            <a:srgbClr val="20324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49B45F"/>
        </a:buClr>
        <a:buFont typeface="Arial" panose="020B0604020202020204" pitchFamily="34" charset="0"/>
        <a:buChar char="•"/>
        <a:defRPr sz="2300" kern="900" spc="-80" baseline="0">
          <a:solidFill>
            <a:srgbClr val="20324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9B45F"/>
        </a:buClr>
        <a:buFont typeface="Arial" panose="020B0604020202020204" pitchFamily="34" charset="0"/>
        <a:buChar char="•"/>
        <a:defRPr sz="1900" kern="900" spc="-80" baseline="0">
          <a:solidFill>
            <a:srgbClr val="20324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9B45F"/>
        </a:buClr>
        <a:buFont typeface="Arial" panose="020B0604020202020204" pitchFamily="34" charset="0"/>
        <a:buChar char="•"/>
        <a:defRPr sz="1600" kern="900" spc="-80" baseline="0">
          <a:solidFill>
            <a:srgbClr val="20324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9B45F"/>
        </a:buClr>
        <a:buFont typeface="Arial" panose="020B0604020202020204" pitchFamily="34" charset="0"/>
        <a:buChar char="•"/>
        <a:defRPr sz="1300" kern="900" spc="-80" baseline="0">
          <a:solidFill>
            <a:srgbClr val="20324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9B45F"/>
        </a:buClr>
        <a:buFont typeface="Arial" panose="020B0604020202020204" pitchFamily="34" charset="0"/>
        <a:buChar char="•"/>
        <a:defRPr sz="900" kern="900" spc="-80" baseline="0">
          <a:solidFill>
            <a:srgbClr val="20324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pos="325">
          <p15:clr>
            <a:srgbClr val="F26B43"/>
          </p15:clr>
        </p15:guide>
        <p15:guide id="5" pos="7355">
          <p15:clr>
            <a:srgbClr val="F26B43"/>
          </p15:clr>
        </p15:guide>
        <p15:guide id="6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barratt@ifa.ngo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C319D-2F65-464E-B1C9-5E7D89DAF776}"/>
              </a:ext>
            </a:extLst>
          </p:cNvPr>
          <p:cNvSpPr txBox="1">
            <a:spLocks/>
          </p:cNvSpPr>
          <p:nvPr/>
        </p:nvSpPr>
        <p:spPr>
          <a:xfrm>
            <a:off x="1144588" y="3429855"/>
            <a:ext cx="9637711" cy="2057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b="1" i="0" kern="1200">
                <a:solidFill>
                  <a:srgbClr val="20324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 Jane Barratt</a:t>
            </a:r>
          </a:p>
          <a:p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Directors Meeting, 24</a:t>
            </a:r>
            <a:r>
              <a:rPr lang="en-US" sz="3200" i="1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June 2020</a:t>
            </a:r>
          </a:p>
          <a:p>
            <a:endParaRPr lang="en-US" sz="32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C7831B-CCFB-4494-A560-BEABC6A8A88F}"/>
              </a:ext>
            </a:extLst>
          </p:cNvPr>
          <p:cNvSpPr/>
          <p:nvPr/>
        </p:nvSpPr>
        <p:spPr>
          <a:xfrm>
            <a:off x="0" y="4805155"/>
            <a:ext cx="11101387" cy="123825"/>
          </a:xfrm>
          <a:prstGeom prst="rect">
            <a:avLst/>
          </a:prstGeom>
          <a:solidFill>
            <a:srgbClr val="2032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15B555-3584-4DC0-B68B-F3524BB71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612" y="1959422"/>
            <a:ext cx="10010775" cy="1009652"/>
          </a:xfrm>
        </p:spPr>
        <p:txBody>
          <a:bodyPr/>
          <a:lstStyle/>
          <a:p>
            <a:r>
              <a:rPr lang="en-US" sz="5400" dirty="0">
                <a:latin typeface="Baskerville Old Face" panose="02020602080505020303" pitchFamily="18" charset="0"/>
              </a:rPr>
              <a:t>Secretary General Report</a:t>
            </a:r>
          </a:p>
        </p:txBody>
      </p:sp>
    </p:spTree>
    <p:extLst>
      <p:ext uri="{BB962C8B-B14F-4D97-AF65-F5344CB8AC3E}">
        <p14:creationId xmlns:p14="http://schemas.microsoft.com/office/powerpoint/2010/main" val="404750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806257-0919-4C16-A7A4-E31268020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B15D69-A5A0-5A4D-A092-BB84571DF4BE}" type="slidenum">
              <a:rPr lang="en-US" smtClean="0">
                <a:solidFill>
                  <a:srgbClr val="49B45F"/>
                </a:solidFill>
              </a:rPr>
              <a:pPr/>
              <a:t>10</a:t>
            </a:fld>
            <a:r>
              <a:rPr lang="en-US" dirty="0">
                <a:solidFill>
                  <a:srgbClr val="82BD47"/>
                </a:solidFill>
              </a:rPr>
              <a:t> </a:t>
            </a:r>
            <a:r>
              <a:rPr lang="en-CA" dirty="0">
                <a:solidFill>
                  <a:srgbClr val="EDF7F4"/>
                </a:solidFill>
              </a:rPr>
              <a:t> / INTERNATIONAL FEDERATION ON AGEING</a:t>
            </a:r>
          </a:p>
        </p:txBody>
      </p:sp>
      <p:pic>
        <p:nvPicPr>
          <p:cNvPr id="6" name="Picture 5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53EB4090-DBD6-4859-B75D-8C2696DF1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450"/>
            <a:ext cx="548690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6375A8-6DC1-4A08-9D08-CDBF87911F11}"/>
              </a:ext>
            </a:extLst>
          </p:cNvPr>
          <p:cNvSpPr txBox="1"/>
          <p:nvPr/>
        </p:nvSpPr>
        <p:spPr>
          <a:xfrm>
            <a:off x="5486908" y="101600"/>
            <a:ext cx="6561655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sz="3000" b="1" dirty="0">
                <a:solidFill>
                  <a:schemeClr val="bg1"/>
                </a:solidFill>
                <a:latin typeface="Butler" panose="02070803080706020303"/>
              </a:rPr>
              <a:t>Current Themes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Butler" panose="02070803080706020303"/>
              </a:rPr>
              <a:t>Age-friendly Environments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Butler" panose="02070803080706020303"/>
              </a:rPr>
              <a:t>Combating Ageism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Butler" panose="02070803080706020303"/>
              </a:rPr>
              <a:t>Addressing Inequality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Butler" panose="02070803080706020303"/>
              </a:rPr>
              <a:t>Enabling Functional Ability</a:t>
            </a:r>
          </a:p>
          <a:p>
            <a:pPr lvl="1">
              <a:spcAft>
                <a:spcPts val="600"/>
              </a:spcAft>
            </a:pPr>
            <a:endParaRPr lang="en-US" sz="3000" dirty="0">
              <a:solidFill>
                <a:schemeClr val="bg1"/>
              </a:solidFill>
              <a:latin typeface="Butler" panose="02070803080706020303"/>
            </a:endParaRPr>
          </a:p>
          <a:p>
            <a:pPr lvl="1">
              <a:spcAft>
                <a:spcPts val="600"/>
              </a:spcAft>
            </a:pPr>
            <a:r>
              <a:rPr lang="en-US" sz="3000" b="1" dirty="0">
                <a:solidFill>
                  <a:schemeClr val="bg1"/>
                </a:solidFill>
                <a:latin typeface="Butler" panose="02070803080706020303"/>
              </a:rPr>
              <a:t>Potential Themes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Butler" panose="02070803080706020303"/>
              </a:rPr>
              <a:t>Age-friendly Environments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Butler" panose="02070803080706020303"/>
              </a:rPr>
              <a:t>Combating Ageism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Butler" panose="02070803080706020303"/>
              </a:rPr>
              <a:t>Long term Care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Butler" panose="02070803080706020303"/>
              </a:rPr>
              <a:t>Integrated Primary Care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Butler" panose="02070803080706020303"/>
              </a:rPr>
              <a:t>COVID and Older People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BaskervilleURW" panose="00000500000000000000" pitchFamily="50" charset="0"/>
            </a:endParaRPr>
          </a:p>
          <a:p>
            <a:pPr marL="914400" lvl="1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BaskervilleURW" panose="00000500000000000000" pitchFamily="50" charset="0"/>
            </a:endParaRPr>
          </a:p>
          <a:p>
            <a:pPr marL="914400" lvl="1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3000" b="1" dirty="0">
              <a:solidFill>
                <a:schemeClr val="bg1"/>
              </a:solidFill>
              <a:latin typeface="BaskervilleURW" panose="00000500000000000000" pitchFamily="50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CA" sz="4000" b="1" dirty="0">
              <a:solidFill>
                <a:schemeClr val="bg1"/>
              </a:solidFill>
              <a:latin typeface="Butler" panose="02070803080706020303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0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F0E52E-CFC2-468A-87E4-F5D7B75B6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17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D430F7-0E23-4BB4-8170-9E9430218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fld id="{81B15D69-A5A0-5A4D-A092-BB84571DF4BE}" type="slidenum">
              <a:rPr lang="en-US" sz="1000" smtClean="0">
                <a:latin typeface="+mn-lt"/>
                <a:ea typeface="+mn-ea"/>
                <a:cs typeface="+mn-cs"/>
              </a:rPr>
              <a:pPr algn="r">
                <a:lnSpc>
                  <a:spcPct val="90000"/>
                </a:lnSpc>
                <a:spcAft>
                  <a:spcPts val="600"/>
                </a:spcAft>
              </a:pPr>
              <a:t>11</a:t>
            </a:fld>
            <a:r>
              <a:rPr lang="en-US" sz="1000">
                <a:latin typeface="+mn-lt"/>
                <a:ea typeface="+mn-ea"/>
                <a:cs typeface="+mn-cs"/>
              </a:rPr>
              <a:t>  / INTERNATIONAL FEDERATION ON AGEING</a:t>
            </a:r>
          </a:p>
        </p:txBody>
      </p:sp>
    </p:spTree>
    <p:extLst>
      <p:ext uri="{BB962C8B-B14F-4D97-AF65-F5344CB8AC3E}">
        <p14:creationId xmlns:p14="http://schemas.microsoft.com/office/powerpoint/2010/main" val="1052196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EA08B9-51FE-43EE-94D0-AACF95112E8C}"/>
              </a:ext>
            </a:extLst>
          </p:cNvPr>
          <p:cNvSpPr txBox="1"/>
          <p:nvPr/>
        </p:nvSpPr>
        <p:spPr>
          <a:xfrm>
            <a:off x="7180028" y="1695450"/>
            <a:ext cx="4515147" cy="3209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Butler"/>
                <a:ea typeface="+mj-ea"/>
                <a:cs typeface="+mj-cs"/>
              </a:rPr>
              <a:t>Challenges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dirty="0">
              <a:latin typeface="Butler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Butler"/>
                <a:ea typeface="+mj-ea"/>
                <a:cs typeface="+mj-cs"/>
              </a:rPr>
              <a:t>And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dirty="0">
              <a:latin typeface="Butler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Butler"/>
                <a:ea typeface="+mj-ea"/>
                <a:cs typeface="+mj-cs"/>
              </a:rPr>
              <a:t>Opportunities</a:t>
            </a:r>
          </a:p>
          <a:p>
            <a:pPr marL="685800" indent="-68580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 person standing next to a river&#10;&#10;Description automatically generated">
            <a:extLst>
              <a:ext uri="{FF2B5EF4-FFF2-40B4-BE49-F238E27FC236}">
                <a16:creationId xmlns:a16="http://schemas.microsoft.com/office/drawing/2014/main" id="{24E85530-DD13-4497-8F69-688720868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60" r="1" b="2466"/>
          <a:stretch/>
        </p:blipFill>
        <p:spPr>
          <a:xfrm>
            <a:off x="-2192" y="10"/>
            <a:ext cx="8436340" cy="6857990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806257-0919-4C16-A7A4-E31268020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fld id="{81B15D69-A5A0-5A4D-A092-BB84571DF4BE}" type="slidenum">
              <a:rPr lang="en-US" sz="300" b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pPr algn="ctr">
                <a:lnSpc>
                  <a:spcPct val="90000"/>
                </a:lnSpc>
                <a:spcAft>
                  <a:spcPts val="600"/>
                </a:spcAft>
                <a:defRPr/>
              </a:pPr>
              <a:t>12</a:t>
            </a:fld>
            <a:r>
              <a:rPr lang="en-US" sz="300" b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  / INTERNATIONAL FEDERATION ON AGEING</a:t>
            </a:r>
          </a:p>
        </p:txBody>
      </p:sp>
    </p:spTree>
    <p:extLst>
      <p:ext uri="{BB962C8B-B14F-4D97-AF65-F5344CB8AC3E}">
        <p14:creationId xmlns:p14="http://schemas.microsoft.com/office/powerpoint/2010/main" val="1451554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806257-0919-4C16-A7A4-E31268020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B15D69-A5A0-5A4D-A092-BB84571DF4BE}" type="slidenum">
              <a:rPr lang="en-US" smtClean="0">
                <a:solidFill>
                  <a:srgbClr val="49B45F"/>
                </a:solidFill>
              </a:rPr>
              <a:pPr/>
              <a:t>13</a:t>
            </a:fld>
            <a:r>
              <a:rPr lang="en-US" dirty="0">
                <a:solidFill>
                  <a:srgbClr val="82BD47"/>
                </a:solidFill>
              </a:rPr>
              <a:t> </a:t>
            </a:r>
            <a:r>
              <a:rPr lang="en-CA" dirty="0">
                <a:solidFill>
                  <a:srgbClr val="EDF7F4"/>
                </a:solidFill>
              </a:rPr>
              <a:t> / INTERNATIONAL FEDERATION ON AGEING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EA08B9-51FE-43EE-94D0-AACF95112E8C}"/>
              </a:ext>
            </a:extLst>
          </p:cNvPr>
          <p:cNvSpPr txBox="1"/>
          <p:nvPr/>
        </p:nvSpPr>
        <p:spPr>
          <a:xfrm>
            <a:off x="4988129" y="861358"/>
            <a:ext cx="7203871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solidFill>
                  <a:schemeClr val="bg1"/>
                </a:solidFill>
                <a:latin typeface="Butler" panose="02070803080706020303" pitchFamily="18" charset="0"/>
                <a:ea typeface="Verdana" panose="020B0604030504040204" pitchFamily="34" charset="0"/>
              </a:rPr>
              <a:t>Positioning</a:t>
            </a:r>
          </a:p>
          <a:p>
            <a:pPr algn="ctr"/>
            <a:endParaRPr lang="en-CA" sz="4000" b="1" dirty="0">
              <a:solidFill>
                <a:schemeClr val="bg1"/>
              </a:solidFill>
              <a:latin typeface="Butler" panose="02070803080706020303" pitchFamily="18" charset="0"/>
              <a:ea typeface="Verdana" panose="020B060403050404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Butler" panose="02070803080706020303"/>
              </a:rPr>
              <a:t>Vaccination through life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Butler" panose="02070803080706020303"/>
              </a:rPr>
              <a:t>Health system reform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Butler" panose="02070803080706020303"/>
              </a:rPr>
              <a:t>Investment in health prevention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Butler" panose="02070803080706020303"/>
              </a:rPr>
              <a:t>Ending inequity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Butler" panose="02070803080706020303"/>
              </a:rPr>
              <a:t>Vision health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Butler" panose="02070803080706020303"/>
              </a:rPr>
              <a:t>Social justice </a:t>
            </a:r>
          </a:p>
          <a:p>
            <a:pPr marL="914400" lvl="1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Butler" panose="02070803080706020303"/>
            </a:endParaRPr>
          </a:p>
          <a:p>
            <a:pPr marL="914400" lvl="1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3000" b="1" dirty="0">
              <a:solidFill>
                <a:schemeClr val="bg1"/>
              </a:solidFill>
              <a:latin typeface="Butler" panose="02070803080706020303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CA" sz="4000" b="1" dirty="0">
              <a:solidFill>
                <a:schemeClr val="bg1"/>
              </a:solidFill>
              <a:latin typeface="Butler" panose="02070803080706020303" pitchFamily="18" charset="0"/>
              <a:ea typeface="Verdana" panose="020B0604030504040204" pitchFamily="34" charset="0"/>
            </a:endParaRPr>
          </a:p>
        </p:txBody>
      </p:sp>
      <p:pic>
        <p:nvPicPr>
          <p:cNvPr id="6" name="Picture 5" descr="A close up of a person wearing a hat&#10;&#10;Description automatically generated">
            <a:extLst>
              <a:ext uri="{FF2B5EF4-FFF2-40B4-BE49-F238E27FC236}">
                <a16:creationId xmlns:a16="http://schemas.microsoft.com/office/drawing/2014/main" id="{B225B70E-63A3-4D30-89FD-01B0BF43E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988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65E24C-8173-4AB3-A086-AFC29E317B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5D69-A5A0-5A4D-A092-BB84571DF4BE}" type="slidenum">
              <a:rPr lang="en-US" smtClean="0">
                <a:solidFill>
                  <a:srgbClr val="49B45F"/>
                </a:solidFill>
              </a:rPr>
              <a:pPr/>
              <a:t>14</a:t>
            </a:fld>
            <a:r>
              <a:rPr lang="en-US">
                <a:solidFill>
                  <a:srgbClr val="82BD47"/>
                </a:solidFill>
              </a:rPr>
              <a:t> </a:t>
            </a:r>
            <a:r>
              <a:rPr lang="en-CA">
                <a:solidFill>
                  <a:srgbClr val="EDF7F4"/>
                </a:solidFill>
              </a:rPr>
              <a:t> / INTERNATIONAL FEDERATION ON AGEING</a:t>
            </a:r>
            <a:endParaRPr lang="en-CA" dirty="0">
              <a:solidFill>
                <a:srgbClr val="EDF7F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E9C2F4-8CA5-4958-8DD1-756804271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11808" cy="6129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5BF09F-376D-4736-9E4D-FF6751E8B25E}"/>
              </a:ext>
            </a:extLst>
          </p:cNvPr>
          <p:cNvSpPr txBox="1"/>
          <p:nvPr/>
        </p:nvSpPr>
        <p:spPr>
          <a:xfrm>
            <a:off x="205006" y="3086184"/>
            <a:ext cx="1731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Dr Jane Barratt</a:t>
            </a:r>
          </a:p>
          <a:p>
            <a:r>
              <a:rPr lang="en-CA" dirty="0" err="1">
                <a:hlinkClick r:id="rId3"/>
              </a:rPr>
              <a:t>jbarratt@ifa.ngo</a:t>
            </a:r>
            <a:endParaRPr lang="en-CA" dirty="0"/>
          </a:p>
          <a:p>
            <a:r>
              <a:rPr lang="en-CA" dirty="0"/>
              <a:t>+1 647 401 7771</a:t>
            </a:r>
          </a:p>
        </p:txBody>
      </p:sp>
    </p:spTree>
    <p:extLst>
      <p:ext uri="{BB962C8B-B14F-4D97-AF65-F5344CB8AC3E}">
        <p14:creationId xmlns:p14="http://schemas.microsoft.com/office/powerpoint/2010/main" val="98050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A19FEA-6D91-425C-8ECA-5EA3FF40E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B15D69-A5A0-5A4D-A092-BB84571DF4BE}" type="slidenum">
              <a:rPr lang="en-US" smtClean="0">
                <a:solidFill>
                  <a:srgbClr val="49B45F"/>
                </a:solidFill>
              </a:rPr>
              <a:pPr/>
              <a:t>2</a:t>
            </a:fld>
            <a:r>
              <a:rPr lang="en-US" dirty="0">
                <a:solidFill>
                  <a:srgbClr val="82BD47"/>
                </a:solidFill>
              </a:rPr>
              <a:t> </a:t>
            </a:r>
            <a:r>
              <a:rPr lang="en-CA" dirty="0">
                <a:solidFill>
                  <a:srgbClr val="EDF7F4"/>
                </a:solidFill>
              </a:rPr>
              <a:t> / INTERNATIONAL FEDERATION ON AGEING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DC3866-2948-4BBE-A19F-CB675A8E5DF7}"/>
              </a:ext>
            </a:extLst>
          </p:cNvPr>
          <p:cNvSpPr txBox="1"/>
          <p:nvPr/>
        </p:nvSpPr>
        <p:spPr>
          <a:xfrm>
            <a:off x="6718301" y="903828"/>
            <a:ext cx="53721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4000" b="1" dirty="0">
              <a:solidFill>
                <a:schemeClr val="bg1"/>
              </a:solidFill>
              <a:latin typeface="Baskerville Old Face" panose="02020602080505020303" pitchFamily="18" charset="0"/>
              <a:ea typeface="Verdana" panose="020B0604030504040204" pitchFamily="34" charset="0"/>
            </a:endParaRPr>
          </a:p>
          <a:p>
            <a:pPr lvl="1" algn="ctr">
              <a:spcAft>
                <a:spcPts val="600"/>
              </a:spcAft>
            </a:pPr>
            <a:r>
              <a:rPr lang="en-US" sz="5000" dirty="0">
                <a:solidFill>
                  <a:schemeClr val="bg1"/>
                </a:solidFill>
                <a:latin typeface="Butler" panose="02070803080706020303"/>
              </a:rPr>
              <a:t>Topics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Butler" panose="02070803080706020303"/>
              </a:rPr>
              <a:t>Framing the agenda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Butler" panose="02070803080706020303"/>
              </a:rPr>
              <a:t>Portfolios highlights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Butler" panose="02070803080706020303"/>
              </a:rPr>
              <a:t>Impact of COVID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Butler" panose="02070803080706020303"/>
              </a:rPr>
              <a:t>Strategic positioning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b="1" dirty="0">
              <a:solidFill>
                <a:schemeClr val="bg1"/>
              </a:solidFill>
              <a:latin typeface="Butler" panose="02070803080706020303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CA" sz="4000" b="1" dirty="0">
              <a:solidFill>
                <a:schemeClr val="bg1"/>
              </a:solidFill>
              <a:latin typeface="Butler" panose="02070803080706020303" pitchFamily="18" charset="0"/>
              <a:ea typeface="Verdana" panose="020B0604030504040204" pitchFamily="34" charset="0"/>
            </a:endParaRPr>
          </a:p>
        </p:txBody>
      </p:sp>
      <p:pic>
        <p:nvPicPr>
          <p:cNvPr id="11" name="Picture 10" descr="Two people smiling for the camera&#10;&#10;Description automatically generated">
            <a:extLst>
              <a:ext uri="{FF2B5EF4-FFF2-40B4-BE49-F238E27FC236}">
                <a16:creationId xmlns:a16="http://schemas.microsoft.com/office/drawing/2014/main" id="{E8938806-73F1-4A41-97C6-6BABBEFC5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10" y="1112230"/>
            <a:ext cx="6668287" cy="44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D5D1AC-1439-4537-B847-C3952EA01937}"/>
              </a:ext>
            </a:extLst>
          </p:cNvPr>
          <p:cNvSpPr/>
          <p:nvPr/>
        </p:nvSpPr>
        <p:spPr>
          <a:xfrm>
            <a:off x="155144" y="214231"/>
            <a:ext cx="3931626" cy="228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tler"/>
                <a:ea typeface="Lato Heavy" panose="020F0502020204030203" pitchFamily="34" charset="0"/>
                <a:cs typeface="Lato Heavy" panose="020F0502020204030203" pitchFamily="34" charset="0"/>
              </a:rPr>
              <a:t>Driving the Agenda of the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tler"/>
                <a:ea typeface="Lato Heavy" panose="020F0502020204030203" pitchFamily="34" charset="0"/>
                <a:cs typeface="Lato Heavy" panose="020F0502020204030203" pitchFamily="34" charset="0"/>
              </a:rPr>
              <a:t>World’s Ageing Population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659204-2AE0-4754-A60D-1B99C029EBC2}"/>
              </a:ext>
            </a:extLst>
          </p:cNvPr>
          <p:cNvSpPr/>
          <p:nvPr/>
        </p:nvSpPr>
        <p:spPr>
          <a:xfrm>
            <a:off x="1371935" y="2981325"/>
            <a:ext cx="7485413" cy="2287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We are the international advocate for the needs of ageing peoples.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We bring together global experts and expertise to influence and shape age-related policy to improve the lives of our constituency, and to better all of society.</a:t>
            </a:r>
          </a:p>
        </p:txBody>
      </p:sp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F818895-34B6-4116-AF1F-A4B95BDF9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5" r="1" b="1"/>
          <a:stretch/>
        </p:blipFill>
        <p:spPr>
          <a:xfrm>
            <a:off x="-9168" y="2763151"/>
            <a:ext cx="12201168" cy="4093262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6076C7-D3C3-9747-9431-848CF0D0F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6195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1B15D69-A5A0-5A4D-A092-BB84571DF4B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  / INTERNATIONAL FEDERATION ON AGEING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D3DB6-6CD1-42D9-AFF8-2CC8E9EAF9DA}"/>
              </a:ext>
            </a:extLst>
          </p:cNvPr>
          <p:cNvSpPr txBox="1"/>
          <p:nvPr/>
        </p:nvSpPr>
        <p:spPr>
          <a:xfrm>
            <a:off x="4141974" y="-60"/>
            <a:ext cx="8157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49B45F"/>
              </a:solidFill>
              <a:effectLst/>
              <a:uLnTx/>
              <a:uFillTx/>
              <a:latin typeface="BaskervilleURW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9B45F"/>
                </a:solidFill>
                <a:effectLst/>
                <a:uLnTx/>
                <a:uFillTx/>
                <a:latin typeface="Butler"/>
                <a:ea typeface="Lato Heavy" panose="020F0502020204030203" pitchFamily="34" charset="0"/>
                <a:cs typeface="Lato Heavy" panose="020F0502020204030203" pitchFamily="34" charset="0"/>
              </a:rPr>
              <a:t>We bring together global experts and expertise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9B45F"/>
                </a:solidFill>
                <a:effectLst/>
                <a:uLnTx/>
                <a:uFillTx/>
                <a:latin typeface="Butler"/>
                <a:ea typeface="Lato Heavy" panose="020F0502020204030203" pitchFamily="34" charset="0"/>
                <a:cs typeface="Lato Heavy" panose="020F0502020204030203" pitchFamily="34" charset="0"/>
              </a:rPr>
              <a:t>influence and shape age-related policy to improve the lives of our constituency, and to better all of society.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URW" panose="00000500000000000000" pitchFamily="50" charset="0"/>
              </a:rPr>
              <a:t> </a:t>
            </a:r>
            <a:endParaRPr kumimoji="0" lang="en-CA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URW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4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0EF03C-00D7-4E72-AB17-975CBB91DACB}"/>
              </a:ext>
            </a:extLst>
          </p:cNvPr>
          <p:cNvSpPr/>
          <p:nvPr/>
        </p:nvSpPr>
        <p:spPr>
          <a:xfrm>
            <a:off x="4406900" y="123752"/>
            <a:ext cx="7767917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9B45F"/>
                </a:solidFill>
                <a:effectLst/>
                <a:uLnTx/>
                <a:uFillTx/>
                <a:latin typeface="Butler"/>
                <a:ea typeface="Lato Heavy" panose="020F0502020204030203" pitchFamily="34" charset="0"/>
                <a:cs typeface="Lato Heavy" panose="020F0502020204030203" pitchFamily="34" charset="0"/>
              </a:rPr>
              <a:t>UN Vienna International Plan on Ageing, 1982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9B45F"/>
                </a:solidFill>
                <a:effectLst/>
                <a:uLnTx/>
                <a:uFillTx/>
                <a:latin typeface="Butler"/>
                <a:ea typeface="Lato Heavy" panose="020F0502020204030203" pitchFamily="34" charset="0"/>
                <a:cs typeface="Lato Heavy" panose="020F0502020204030203" pitchFamily="34" charset="0"/>
              </a:rPr>
              <a:t>** UN Madrid International Plan of Action on Ageing, 2002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utler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F7F4"/>
                </a:solidFill>
                <a:effectLst/>
                <a:uLnTx/>
                <a:uFillTx/>
                <a:latin typeface="Butler"/>
                <a:ea typeface="Lato Heavy" panose="020F0502020204030203" pitchFamily="34" charset="0"/>
                <a:cs typeface="Lato Heavy" panose="020F0502020204030203" pitchFamily="34" charset="0"/>
              </a:rPr>
              <a:t>UN </a:t>
            </a:r>
            <a:r>
              <a:rPr kumimoji="0" lang="en-CA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DF7F4"/>
                </a:solidFill>
                <a:effectLst/>
                <a:uLnTx/>
                <a:uFillTx/>
                <a:latin typeface="Butler"/>
                <a:ea typeface="Lato Heavy" panose="020F0502020204030203" pitchFamily="34" charset="0"/>
                <a:cs typeface="Lato Heavy" panose="020F0502020204030203" pitchFamily="34" charset="0"/>
              </a:rPr>
              <a:t>Millenium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F7F4"/>
                </a:solidFill>
                <a:effectLst/>
                <a:uLnTx/>
                <a:uFillTx/>
                <a:latin typeface="Butler"/>
                <a:ea typeface="Lato Heavy" panose="020F0502020204030203" pitchFamily="34" charset="0"/>
                <a:cs typeface="Lato Heavy" panose="020F0502020204030203" pitchFamily="34" charset="0"/>
              </a:rPr>
              <a:t> Development Goals, 2000-2015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F7F4"/>
                </a:solidFill>
                <a:effectLst/>
                <a:uLnTx/>
                <a:uFillTx/>
                <a:latin typeface="Butler"/>
                <a:ea typeface="Lato Heavy" panose="020F0502020204030203" pitchFamily="34" charset="0"/>
                <a:cs typeface="Lato Heavy" panose="020F0502020204030203" pitchFamily="34" charset="0"/>
              </a:rPr>
              <a:t>UN Sustainable Development Goals, 2015-2030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F7F4"/>
                </a:solidFill>
                <a:effectLst/>
                <a:uLnTx/>
                <a:uFillTx/>
                <a:latin typeface="Butler"/>
                <a:ea typeface="Lato Heavy" panose="020F0502020204030203" pitchFamily="34" charset="0"/>
                <a:cs typeface="Lato Heavy" panose="020F0502020204030203" pitchFamily="34" charset="0"/>
              </a:rPr>
              <a:t>**UN Sustainable Development Goals, 2020-2030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EDF7F4"/>
              </a:solidFill>
              <a:effectLst/>
              <a:uLnTx/>
              <a:uFillTx/>
              <a:latin typeface="Butler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F7F4"/>
                </a:solidFill>
                <a:effectLst/>
                <a:uLnTx/>
                <a:uFillTx/>
                <a:latin typeface="Butler"/>
                <a:ea typeface="Lato Heavy" panose="020F0502020204030203" pitchFamily="34" charset="0"/>
                <a:cs typeface="Lato Heavy" panose="020F0502020204030203" pitchFamily="34" charset="0"/>
              </a:rPr>
              <a:t>** UN High Level Political Forums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F7F4"/>
                </a:solidFill>
                <a:effectLst/>
                <a:uLnTx/>
                <a:uFillTx/>
                <a:latin typeface="Butler"/>
                <a:ea typeface="Lato Heavy" panose="020F0502020204030203" pitchFamily="34" charset="0"/>
                <a:cs typeface="Lato Heavy" panose="020F0502020204030203" pitchFamily="34" charset="0"/>
              </a:rPr>
              <a:t>** UN Open-ended Working Group (Convention)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utler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05793"/>
                </a:solidFill>
                <a:effectLst/>
                <a:uLnTx/>
                <a:uFillTx/>
                <a:latin typeface="Butler"/>
                <a:ea typeface="Lato Heavy" panose="020F0502020204030203" pitchFamily="34" charset="0"/>
                <a:cs typeface="Lato Heavy" panose="020F0502020204030203" pitchFamily="34" charset="0"/>
              </a:rPr>
              <a:t>WHO World Report on Ageing and Health, 2015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5793"/>
                </a:solidFill>
                <a:effectLst/>
                <a:uLnTx/>
                <a:uFillTx/>
                <a:latin typeface="Butler"/>
                <a:ea typeface="Lato Heavy" panose="020F0502020204030203" pitchFamily="34" charset="0"/>
                <a:cs typeface="Lato Heavy" panose="020F0502020204030203" pitchFamily="34" charset="0"/>
              </a:rPr>
              <a:t>**WHO Global Strategy and Action Plan, 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5793"/>
                </a:solidFill>
                <a:effectLst/>
                <a:uLnTx/>
                <a:uFillTx/>
                <a:latin typeface="Butler"/>
                <a:ea typeface="Lato Heavy" panose="020F0502020204030203" pitchFamily="34" charset="0"/>
                <a:cs typeface="Lato Heavy" panose="020F0502020204030203" pitchFamily="34" charset="0"/>
              </a:rPr>
              <a:t>**WHO / UN Decade of Healthy Ageing, 2020-2030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5793"/>
                </a:solidFill>
                <a:effectLst/>
                <a:uLnTx/>
                <a:uFillTx/>
                <a:latin typeface="Butler"/>
                <a:ea typeface="Lato Heavy" panose="020F0502020204030203" pitchFamily="34" charset="0"/>
                <a:cs typeface="Lato Heavy" panose="020F0502020204030203" pitchFamily="34" charset="0"/>
              </a:rPr>
              <a:t>**WHO Global Priorities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A05793"/>
              </a:solidFill>
              <a:effectLst/>
              <a:uLnTx/>
              <a:uFillTx/>
              <a:latin typeface="Butler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5793"/>
                </a:solidFill>
                <a:effectLst/>
                <a:uLnTx/>
                <a:uFillTx/>
                <a:latin typeface="Butler"/>
                <a:ea typeface="Lato Heavy" panose="020F0502020204030203" pitchFamily="34" charset="0"/>
                <a:cs typeface="Lato Heavy" panose="020F0502020204030203" pitchFamily="34" charset="0"/>
              </a:rPr>
              <a:t>** WHO Immunization Strategy 2021-2030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5793"/>
                </a:solidFill>
                <a:effectLst/>
                <a:uLnTx/>
                <a:uFillTx/>
                <a:latin typeface="Butler"/>
                <a:ea typeface="Lato Heavy" panose="020F0502020204030203" pitchFamily="34" charset="0"/>
                <a:cs typeface="Lato Heavy" panose="020F0502020204030203" pitchFamily="34" charset="0"/>
              </a:rPr>
              <a:t>** WHO Vision 2020 Strategy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5793"/>
                </a:solidFill>
                <a:effectLst/>
                <a:uLnTx/>
                <a:uFillTx/>
                <a:latin typeface="Butler"/>
                <a:ea typeface="Lato Heavy" panose="020F0502020204030203" pitchFamily="34" charset="0"/>
                <a:cs typeface="Lato Heavy" panose="020F0502020204030203" pitchFamily="34" charset="0"/>
              </a:rPr>
              <a:t>** WHO Hearing Strategy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A0579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EA0F60-8367-44FA-B63F-2B83D4337D64}"/>
              </a:ext>
            </a:extLst>
          </p:cNvPr>
          <p:cNvSpPr txBox="1"/>
          <p:nvPr/>
        </p:nvSpPr>
        <p:spPr>
          <a:xfrm>
            <a:off x="-151391" y="174409"/>
            <a:ext cx="46400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URW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Structural Frameworks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3A531-78BF-4889-A119-6B6E15902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07" y="1877525"/>
            <a:ext cx="23336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85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F7DED4-02AA-461C-8734-E57C927AE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" b="28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4F93062-C8C5-49C4-B90F-AA5653D57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314" y="1073777"/>
            <a:ext cx="5952404" cy="4961263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hape 130">
            <a:extLst>
              <a:ext uri="{FF2B5EF4-FFF2-40B4-BE49-F238E27FC236}">
                <a16:creationId xmlns:a16="http://schemas.microsoft.com/office/drawing/2014/main" id="{C22B7C13-5706-44CE-8041-9396AEFCEC46}"/>
              </a:ext>
            </a:extLst>
          </p:cNvPr>
          <p:cNvSpPr txBox="1">
            <a:spLocks/>
          </p:cNvSpPr>
          <p:nvPr/>
        </p:nvSpPr>
        <p:spPr>
          <a:xfrm>
            <a:off x="1581912" y="1874520"/>
            <a:ext cx="3447288" cy="17922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WHO Strategic Priorities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167EA8-1F45-48B1-89A7-D7B2F3C8A3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fld id="{81B15D69-A5A0-5A4D-A092-BB84571DF4BE}" type="slidenum">
              <a:rPr lang="en-US" sz="300" b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pPr algn="ctr">
                <a:lnSpc>
                  <a:spcPct val="90000"/>
                </a:lnSpc>
                <a:spcAft>
                  <a:spcPts val="600"/>
                </a:spcAft>
                <a:defRPr/>
              </a:pPr>
              <a:t>5</a:t>
            </a:fld>
            <a:r>
              <a:rPr lang="en-US" sz="300" b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  / INTERNATIONAL FEDERATION ON AGEING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2E627B-6338-464E-98A8-F8A84A56512B}"/>
              </a:ext>
            </a:extLst>
          </p:cNvPr>
          <p:cNvSpPr txBox="1"/>
          <p:nvPr/>
        </p:nvSpPr>
        <p:spPr>
          <a:xfrm>
            <a:off x="0" y="-35158"/>
            <a:ext cx="6413500" cy="858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1255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EB9FA94-9121-476B-8CDB-4561756047AB}"/>
              </a:ext>
            </a:extLst>
          </p:cNvPr>
          <p:cNvSpPr txBox="1"/>
          <p:nvPr/>
        </p:nvSpPr>
        <p:spPr>
          <a:xfrm>
            <a:off x="535020" y="685800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BaskervilleURW" panose="00000500000000000000" pitchFamily="50" charset="0"/>
                <a:ea typeface="+mj-ea"/>
                <a:cs typeface="+mj-cs"/>
              </a:rPr>
              <a:t>Strategic Goals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BaskervilleURW" panose="00000500000000000000" pitchFamily="50" charset="0"/>
                <a:ea typeface="+mj-ea"/>
                <a:cs typeface="+mj-cs"/>
              </a:rPr>
              <a:t>2019 - 2021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DD3F00E-051B-484C-B45C-F5C7A17637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7906904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587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2" name="TextBox 6">
            <a:extLst>
              <a:ext uri="{FF2B5EF4-FFF2-40B4-BE49-F238E27FC236}">
                <a16:creationId xmlns:a16="http://schemas.microsoft.com/office/drawing/2014/main" id="{EABC8AF1-0094-4A9B-851E-31913DC1C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742951"/>
            <a:ext cx="3476625" cy="49625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Global Priorities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6737A2-AF6F-469B-8D58-BA04E0B9E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049119"/>
            <a:ext cx="6553545" cy="476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27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806257-0919-4C16-A7A4-E31268020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B15D69-A5A0-5A4D-A092-BB84571DF4BE}" type="slidenum">
              <a:rPr lang="en-US" smtClean="0">
                <a:solidFill>
                  <a:srgbClr val="49B45F"/>
                </a:solidFill>
              </a:rPr>
              <a:pPr/>
              <a:t>8</a:t>
            </a:fld>
            <a:r>
              <a:rPr lang="en-US" dirty="0">
                <a:solidFill>
                  <a:srgbClr val="82BD47"/>
                </a:solidFill>
              </a:rPr>
              <a:t> </a:t>
            </a:r>
            <a:r>
              <a:rPr lang="en-CA" dirty="0">
                <a:solidFill>
                  <a:srgbClr val="EDF7F4"/>
                </a:solidFill>
              </a:rPr>
              <a:t> / INTERNATIONAL FEDERATION ON AGEING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12CB0-F185-4FC2-A5DC-AB754ED2F2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980"/>
          <a:stretch/>
        </p:blipFill>
        <p:spPr>
          <a:xfrm>
            <a:off x="8783216" y="0"/>
            <a:ext cx="340878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EA08B9-51FE-43EE-94D0-AACF95112E8C}"/>
              </a:ext>
            </a:extLst>
          </p:cNvPr>
          <p:cNvSpPr txBox="1"/>
          <p:nvPr/>
        </p:nvSpPr>
        <p:spPr>
          <a:xfrm>
            <a:off x="30746" y="169556"/>
            <a:ext cx="8618732" cy="6517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solidFill>
                  <a:schemeClr val="bg1"/>
                </a:solidFill>
                <a:latin typeface="Butler" panose="02070803080706020303"/>
                <a:ea typeface="Verdana" panose="020B0604030504040204" pitchFamily="34" charset="0"/>
              </a:rPr>
              <a:t>Portfolios</a:t>
            </a:r>
          </a:p>
          <a:p>
            <a:pPr algn="ctr">
              <a:spcAft>
                <a:spcPts val="300"/>
              </a:spcAft>
            </a:pPr>
            <a:endParaRPr lang="en-CA" sz="2000" b="1" dirty="0">
              <a:solidFill>
                <a:schemeClr val="bg1"/>
              </a:solidFill>
              <a:latin typeface="Butler" panose="02070803080706020303" pitchFamily="18" charset="0"/>
              <a:ea typeface="Verdana" panose="020B060403050404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chemeClr val="bg1"/>
                </a:solidFill>
                <a:latin typeface="Butler" panose="02070803080706020303"/>
              </a:rPr>
              <a:t>Age-friendly cities and communities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chemeClr val="bg1"/>
                </a:solidFill>
                <a:latin typeface="Butler" panose="02070803080706020303"/>
              </a:rPr>
              <a:t>Cognitive reserve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chemeClr val="bg1"/>
                </a:solidFill>
                <a:latin typeface="Butler" panose="02070803080706020303"/>
              </a:rPr>
              <a:t>Hearing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chemeClr val="bg1"/>
                </a:solidFill>
                <a:latin typeface="Butler" panose="02070803080706020303"/>
              </a:rPr>
              <a:t>Oral health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chemeClr val="bg1"/>
                </a:solidFill>
                <a:latin typeface="Butler" panose="02070803080706020303"/>
              </a:rPr>
              <a:t>Vaccination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chemeClr val="bg1"/>
                </a:solidFill>
                <a:latin typeface="Butler" panose="02070803080706020303"/>
              </a:rPr>
              <a:t>Vision health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chemeClr val="bg1"/>
                </a:solidFill>
                <a:latin typeface="Butler" panose="02070803080706020303"/>
              </a:rPr>
              <a:t>Diabetic barometer program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chemeClr val="bg1"/>
                </a:solidFill>
                <a:latin typeface="Butler" panose="02070803080706020303"/>
              </a:rPr>
              <a:t>Biosimilars and biologics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chemeClr val="bg1"/>
                </a:solidFill>
                <a:latin typeface="Butler" panose="02070803080706020303"/>
              </a:rPr>
              <a:t>Conference and events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CA" sz="4000" b="1" dirty="0">
              <a:solidFill>
                <a:schemeClr val="bg1"/>
              </a:solidFill>
              <a:latin typeface="Butler" panose="02070803080706020303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9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sitting on top of a grass covered field&#10;&#10;Description automatically generated">
            <a:extLst>
              <a:ext uri="{FF2B5EF4-FFF2-40B4-BE49-F238E27FC236}">
                <a16:creationId xmlns:a16="http://schemas.microsoft.com/office/drawing/2014/main" id="{CFF2B4CB-8F6F-40A4-8D5D-32DBEA7DF6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295" b="12295"/>
          <a:stretch>
            <a:fillRect/>
          </a:stretch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24C5DD-03C1-4B3A-A260-3995FD401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B15D69-A5A0-5A4D-A092-BB84571DF4BE}" type="slidenum">
              <a:rPr lang="en-US" smtClean="0">
                <a:solidFill>
                  <a:srgbClr val="49B45F"/>
                </a:solidFill>
              </a:rPr>
              <a:pPr/>
              <a:t>9</a:t>
            </a:fld>
            <a:r>
              <a:rPr lang="en-US">
                <a:solidFill>
                  <a:srgbClr val="82BD47"/>
                </a:solidFill>
              </a:rPr>
              <a:t> </a:t>
            </a:r>
            <a:r>
              <a:rPr lang="en-CA">
                <a:solidFill>
                  <a:srgbClr val="EDF7F4"/>
                </a:solidFill>
              </a:rPr>
              <a:t> / INTERNATIONAL FEDERATION ON AGEING</a:t>
            </a:r>
            <a:endParaRPr lang="en-CA" dirty="0">
              <a:solidFill>
                <a:srgbClr val="EDF7F4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56DD6AC-8EE2-4645-B699-27A70B9A64CE}"/>
              </a:ext>
            </a:extLst>
          </p:cNvPr>
          <p:cNvSpPr txBox="1">
            <a:spLocks/>
          </p:cNvSpPr>
          <p:nvPr/>
        </p:nvSpPr>
        <p:spPr>
          <a:xfrm>
            <a:off x="328612" y="1588"/>
            <a:ext cx="11907838" cy="10096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b="1" i="0" kern="1200">
                <a:solidFill>
                  <a:srgbClr val="20324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5400" dirty="0">
                <a:latin typeface="Butler" panose="02070803080706020303"/>
              </a:rPr>
              <a:t>IFA 15</a:t>
            </a:r>
            <a:r>
              <a:rPr lang="en-US" sz="5400" baseline="30000" dirty="0">
                <a:latin typeface="Butler" panose="02070803080706020303"/>
              </a:rPr>
              <a:t>th</a:t>
            </a:r>
            <a:r>
              <a:rPr lang="en-US" sz="5400" dirty="0">
                <a:latin typeface="Butler" panose="02070803080706020303"/>
              </a:rPr>
              <a:t> Global Conference </a:t>
            </a:r>
          </a:p>
          <a:p>
            <a:r>
              <a:rPr lang="en-US" sz="5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								</a:t>
            </a:r>
            <a:r>
              <a:rPr lang="en-US" sz="3000" dirty="0">
                <a:solidFill>
                  <a:schemeClr val="bg1"/>
                </a:solidFill>
                <a:latin typeface="Butler" panose="02070803080706020303"/>
              </a:rPr>
              <a:t>8 - 12</a:t>
            </a:r>
            <a:r>
              <a:rPr lang="en-US" sz="3000" baseline="30000" dirty="0">
                <a:solidFill>
                  <a:schemeClr val="bg1"/>
                </a:solidFill>
                <a:latin typeface="Butler" panose="02070803080706020303"/>
              </a:rPr>
              <a:t>th</a:t>
            </a:r>
            <a:r>
              <a:rPr lang="en-US" sz="3000" dirty="0">
                <a:solidFill>
                  <a:schemeClr val="bg1"/>
                </a:solidFill>
                <a:latin typeface="Butler" panose="02070803080706020303"/>
              </a:rPr>
              <a:t> November 2020</a:t>
            </a:r>
          </a:p>
          <a:p>
            <a:pPr lvl="0">
              <a:spcAft>
                <a:spcPts val="0"/>
              </a:spcAft>
            </a:pPr>
            <a:r>
              <a:rPr lang="en-CA" sz="3000" dirty="0">
                <a:solidFill>
                  <a:schemeClr val="bg1"/>
                </a:solidFill>
                <a:latin typeface="Butler" panose="02070803080706020303"/>
                <a:ea typeface="Times New Roman" panose="02020603050405020304" pitchFamily="18" charset="0"/>
              </a:rPr>
              <a:t>								Revenue: 200,255 </a:t>
            </a:r>
          </a:p>
          <a:p>
            <a:r>
              <a:rPr lang="en-CA" sz="3000" dirty="0">
                <a:solidFill>
                  <a:schemeClr val="bg1"/>
                </a:solidFill>
                <a:latin typeface="Butler" panose="02070803080706020303"/>
                <a:ea typeface="Times New Roman" panose="02020603050405020304" pitchFamily="18" charset="0"/>
              </a:rPr>
              <a:t>								Expenditure:12,362</a:t>
            </a:r>
            <a:endParaRPr lang="en-US" sz="3000" dirty="0">
              <a:solidFill>
                <a:schemeClr val="bg1"/>
              </a:solidFill>
              <a:latin typeface="Butler" panose="02070803080706020303"/>
            </a:endParaRPr>
          </a:p>
        </p:txBody>
      </p:sp>
    </p:spTree>
    <p:extLst>
      <p:ext uri="{BB962C8B-B14F-4D97-AF65-F5344CB8AC3E}">
        <p14:creationId xmlns:p14="http://schemas.microsoft.com/office/powerpoint/2010/main" val="1082022371"/>
      </p:ext>
    </p:extLst>
  </p:cSld>
  <p:clrMapOvr>
    <a:masterClrMapping/>
  </p:clrMapOvr>
</p:sld>
</file>

<file path=ppt/theme/theme1.xml><?xml version="1.0" encoding="utf-8"?>
<a:theme xmlns:a="http://schemas.openxmlformats.org/drawingml/2006/main" name="IFA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423</Words>
  <Application>Microsoft Office PowerPoint</Application>
  <PresentationFormat>Widescreen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Baskerville Old Face</vt:lpstr>
      <vt:lpstr>BaskervilleURW</vt:lpstr>
      <vt:lpstr>Butler</vt:lpstr>
      <vt:lpstr>Calibri</vt:lpstr>
      <vt:lpstr>Calibri Light</vt:lpstr>
      <vt:lpstr>Lato</vt:lpstr>
      <vt:lpstr>Verdana</vt:lpstr>
      <vt:lpstr>IFA Theme</vt:lpstr>
      <vt:lpstr>Secretary General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Secretary General Report</dc:title>
  <dc:creator>Jane Barratt</dc:creator>
  <cp:lastModifiedBy>Jane Barratt</cp:lastModifiedBy>
  <cp:revision>5</cp:revision>
  <dcterms:created xsi:type="dcterms:W3CDTF">2020-06-23T18:45:35Z</dcterms:created>
  <dcterms:modified xsi:type="dcterms:W3CDTF">2020-06-23T21:46:58Z</dcterms:modified>
</cp:coreProperties>
</file>