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93" r:id="rId2"/>
  </p:sldMasterIdLst>
  <p:notesMasterIdLst>
    <p:notesMasterId r:id="rId19"/>
  </p:notesMasterIdLst>
  <p:handoutMasterIdLst>
    <p:handoutMasterId r:id="rId20"/>
  </p:handoutMasterIdLst>
  <p:sldIdLst>
    <p:sldId id="1039" r:id="rId3"/>
    <p:sldId id="1028" r:id="rId4"/>
    <p:sldId id="1027" r:id="rId5"/>
    <p:sldId id="993" r:id="rId6"/>
    <p:sldId id="1038" r:id="rId7"/>
    <p:sldId id="259" r:id="rId8"/>
    <p:sldId id="1042" r:id="rId9"/>
    <p:sldId id="1040" r:id="rId10"/>
    <p:sldId id="258" r:id="rId11"/>
    <p:sldId id="1041" r:id="rId12"/>
    <p:sldId id="1046" r:id="rId13"/>
    <p:sldId id="1047" r:id="rId14"/>
    <p:sldId id="1045" r:id="rId15"/>
    <p:sldId id="1044" r:id="rId16"/>
    <p:sldId id="1043" r:id="rId17"/>
    <p:sldId id="26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B45F"/>
    <a:srgbClr val="EDF7F4"/>
    <a:srgbClr val="203248"/>
    <a:srgbClr val="A05793"/>
    <a:srgbClr val="29A5A1"/>
    <a:srgbClr val="255F71"/>
    <a:srgbClr val="82BD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429"/>
    <p:restoredTop sz="94616"/>
  </p:normalViewPr>
  <p:slideViewPr>
    <p:cSldViewPr snapToGrid="0" snapToObjects="1">
      <p:cViewPr varScale="1">
        <p:scale>
          <a:sx n="103" d="100"/>
          <a:sy n="103" d="100"/>
        </p:scale>
        <p:origin x="1518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181" d="100"/>
          <a:sy n="181" d="100"/>
        </p:scale>
        <p:origin x="640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0D95B2-CC11-1C4D-9CAA-23C53E8E403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9C0ECA-F4C7-524D-B239-B4E91D402EE9}" type="datetimeFigureOut">
              <a:rPr lang="en-US" smtClean="0"/>
              <a:t>1/24/2020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CF687E-77AA-0D47-A77B-457631F5215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366B37-8025-DC45-8ED1-9E4F26DCB22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A4152F-56B6-0D4E-94A3-E50540DDF4D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A1BF5879-041A-FC41-B6DD-50BF95E3673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6281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B0EB70-7F9B-ED43-B9B1-D07209D7D97B}" type="datetimeFigureOut">
              <a:rPr lang="en-US" smtClean="0"/>
              <a:t>1/24/2020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264932-3011-B644-B144-416B4B1912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875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D3DB038-092F-774D-9CD3-70E9AAF72C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03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31B5890-B233-0940-9401-80E8037EA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428998"/>
            <a:ext cx="11160125" cy="1800000"/>
          </a:xfrm>
          <a:prstGeom prst="rect">
            <a:avLst/>
          </a:prstGeom>
        </p:spPr>
        <p:txBody>
          <a:bodyPr anchor="t"/>
          <a:lstStyle>
            <a:lvl1pPr>
              <a:defRPr sz="6400">
                <a:solidFill>
                  <a:srgbClr val="EDF7F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Date Placeholder 4">
            <a:extLst>
              <a:ext uri="{FF2B5EF4-FFF2-40B4-BE49-F238E27FC236}">
                <a16:creationId xmlns:a16="http://schemas.microsoft.com/office/drawing/2014/main" id="{A624086F-FEA9-D746-AB67-7A9F1559B40E}"/>
              </a:ext>
            </a:extLst>
          </p:cNvPr>
          <p:cNvSpPr txBox="1">
            <a:spLocks/>
          </p:cNvSpPr>
          <p:nvPr userDrawn="1"/>
        </p:nvSpPr>
        <p:spPr>
          <a:xfrm>
            <a:off x="6096001" y="6129338"/>
            <a:ext cx="5580062" cy="728661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900" b="1" i="0" kern="1200">
                <a:solidFill>
                  <a:srgbClr val="82BD4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3F28FA1-9487-0B4F-B567-38592C7BE746}" type="datetime4">
              <a:rPr lang="en-CA" smtClean="0">
                <a:solidFill>
                  <a:srgbClr val="EDF7F4"/>
                </a:solidFill>
              </a:rPr>
              <a:pPr/>
              <a:t>January 24, 2020</a:t>
            </a:fld>
            <a:endParaRPr lang="en-US" dirty="0">
              <a:solidFill>
                <a:srgbClr val="EDF7F4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1BDBA6-25DE-EA4E-ABAE-A75FB01510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5938" y="368300"/>
            <a:ext cx="3591022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3865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8">
          <p15:clr>
            <a:srgbClr val="FBAE40"/>
          </p15:clr>
        </p15:guide>
        <p15:guide id="4" pos="7242">
          <p15:clr>
            <a:srgbClr val="FBAE40"/>
          </p15:clr>
        </p15:guide>
        <p15:guide id="5" orient="horz" pos="43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5AE0F62-5AC4-D548-BD22-8A318E690E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9A5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C8785004-0D1E-1F4C-8175-2C71E615A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3429000"/>
            <a:ext cx="11160126" cy="2700338"/>
          </a:xfrm>
          <a:prstGeom prst="rect">
            <a:avLst/>
          </a:prstGeom>
        </p:spPr>
        <p:txBody>
          <a:bodyPr anchor="t"/>
          <a:lstStyle>
            <a:lvl1pPr>
              <a:defRPr sz="6400">
                <a:solidFill>
                  <a:srgbClr val="EDF7F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1469FA-CBF8-7A46-9F9A-3F5FDFFD83B8}"/>
              </a:ext>
            </a:extLst>
          </p:cNvPr>
          <p:cNvSpPr/>
          <p:nvPr userDrawn="1"/>
        </p:nvSpPr>
        <p:spPr>
          <a:xfrm>
            <a:off x="0" y="6129338"/>
            <a:ext cx="12192000" cy="728662"/>
          </a:xfrm>
          <a:prstGeom prst="rect">
            <a:avLst/>
          </a:prstGeom>
          <a:solidFill>
            <a:srgbClr val="29A5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566A52B-E02F-B144-BD36-184BFCF0BA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129338"/>
            <a:ext cx="5580062" cy="728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b="1" i="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1B15D69-A5A0-5A4D-A092-BB84571DF4BE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CA" dirty="0">
                <a:solidFill>
                  <a:schemeClr val="bg1"/>
                </a:solidFill>
              </a:rPr>
              <a:t> </a:t>
            </a:r>
            <a:r>
              <a:rPr lang="en-CA" dirty="0">
                <a:solidFill>
                  <a:srgbClr val="EDF7F4"/>
                </a:solidFill>
              </a:rPr>
              <a:t>/ INTERNATIONAL FEDERATION ON AGEING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5BD043-10F9-8B4D-8E5C-2122FE6560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82633" y="6308269"/>
            <a:ext cx="393429" cy="3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946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5AE0F62-5AC4-D548-BD22-8A318E690E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057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C8785004-0D1E-1F4C-8175-2C71E615A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3429000"/>
            <a:ext cx="11160126" cy="2700338"/>
          </a:xfrm>
          <a:prstGeom prst="rect">
            <a:avLst/>
          </a:prstGeom>
        </p:spPr>
        <p:txBody>
          <a:bodyPr anchor="t"/>
          <a:lstStyle>
            <a:lvl1pPr>
              <a:defRPr sz="6400">
                <a:solidFill>
                  <a:srgbClr val="EDF7F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1469FA-CBF8-7A46-9F9A-3F5FDFFD83B8}"/>
              </a:ext>
            </a:extLst>
          </p:cNvPr>
          <p:cNvSpPr/>
          <p:nvPr userDrawn="1"/>
        </p:nvSpPr>
        <p:spPr>
          <a:xfrm>
            <a:off x="0" y="6129338"/>
            <a:ext cx="12192000" cy="728662"/>
          </a:xfrm>
          <a:prstGeom prst="rect">
            <a:avLst/>
          </a:prstGeom>
          <a:solidFill>
            <a:srgbClr val="A057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566A52B-E02F-B144-BD36-184BFCF0BA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129338"/>
            <a:ext cx="5580062" cy="728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b="1" i="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1B15D69-A5A0-5A4D-A092-BB84571DF4BE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CA" dirty="0">
                <a:solidFill>
                  <a:schemeClr val="bg1"/>
                </a:solidFill>
              </a:rPr>
              <a:t> </a:t>
            </a:r>
            <a:r>
              <a:rPr lang="en-CA" dirty="0">
                <a:solidFill>
                  <a:srgbClr val="EDF7F4"/>
                </a:solidFill>
              </a:rPr>
              <a:t>/ INTERNATIONAL FEDERATION ON AGEING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5BD043-10F9-8B4D-8E5C-2122FE6560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82633" y="6308269"/>
            <a:ext cx="393429" cy="3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317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A632B-0CB8-814A-82DC-B35D98189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68298"/>
            <a:ext cx="11160125" cy="540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F782275-E38C-4A41-9A10-DB03B8A86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7" y="1281769"/>
            <a:ext cx="5400063" cy="448756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rgbClr val="49B45F"/>
              </a:buClr>
              <a:defRPr kern="900" spc="-80" baseline="0"/>
            </a:lvl1pPr>
            <a:lvl2pPr>
              <a:lnSpc>
                <a:spcPct val="100000"/>
              </a:lnSpc>
              <a:buClr>
                <a:srgbClr val="49B45F"/>
              </a:buClr>
              <a:defRPr kern="900" spc="-80" baseline="0"/>
            </a:lvl2pPr>
            <a:lvl3pPr>
              <a:lnSpc>
                <a:spcPct val="100000"/>
              </a:lnSpc>
              <a:buClr>
                <a:srgbClr val="49B45F"/>
              </a:buClr>
              <a:defRPr kern="900" spc="-80" baseline="0"/>
            </a:lvl3pPr>
            <a:lvl4pPr>
              <a:lnSpc>
                <a:spcPct val="100000"/>
              </a:lnSpc>
              <a:buClr>
                <a:srgbClr val="49B45F"/>
              </a:buClr>
              <a:defRPr kern="900" spc="-80" baseline="0"/>
            </a:lvl4pPr>
            <a:lvl5pPr>
              <a:lnSpc>
                <a:spcPct val="100000"/>
              </a:lnSpc>
              <a:buClr>
                <a:srgbClr val="49B45F"/>
              </a:buClr>
              <a:defRPr kern="900" spc="-8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level≈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C637FF4-1D63-A449-91E2-754CBB8EB4C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76000" y="1281769"/>
            <a:ext cx="5400063" cy="448756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rgbClr val="49B45F"/>
              </a:buClr>
              <a:defRPr kern="900" spc="-80" baseline="0"/>
            </a:lvl1pPr>
            <a:lvl2pPr>
              <a:lnSpc>
                <a:spcPct val="100000"/>
              </a:lnSpc>
              <a:buClr>
                <a:srgbClr val="49B45F"/>
              </a:buClr>
              <a:defRPr kern="900" spc="-80" baseline="0"/>
            </a:lvl2pPr>
            <a:lvl3pPr>
              <a:lnSpc>
                <a:spcPct val="100000"/>
              </a:lnSpc>
              <a:buClr>
                <a:srgbClr val="49B45F"/>
              </a:buClr>
              <a:defRPr kern="900" spc="-80" baseline="0"/>
            </a:lvl3pPr>
            <a:lvl4pPr>
              <a:lnSpc>
                <a:spcPct val="100000"/>
              </a:lnSpc>
              <a:buClr>
                <a:srgbClr val="49B45F"/>
              </a:buClr>
              <a:defRPr kern="900" spc="-80" baseline="0"/>
            </a:lvl4pPr>
            <a:lvl5pPr>
              <a:lnSpc>
                <a:spcPct val="100000"/>
              </a:lnSpc>
              <a:buClr>
                <a:srgbClr val="49B45F"/>
              </a:buClr>
              <a:defRPr kern="900" spc="-8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level≈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64025C-806D-3742-9A14-9D418C2E207A}"/>
              </a:ext>
            </a:extLst>
          </p:cNvPr>
          <p:cNvSpPr/>
          <p:nvPr userDrawn="1"/>
        </p:nvSpPr>
        <p:spPr>
          <a:xfrm>
            <a:off x="0" y="6129338"/>
            <a:ext cx="12192000" cy="728662"/>
          </a:xfrm>
          <a:prstGeom prst="rect">
            <a:avLst/>
          </a:prstGeom>
          <a:solidFill>
            <a:srgbClr val="203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EF5C0072-E1AA-704D-A476-85546C7088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129338"/>
            <a:ext cx="5580062" cy="728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b="1" i="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1B15D69-A5A0-5A4D-A092-BB84571DF4BE}" type="slidenum">
              <a:rPr lang="en-US" smtClean="0">
                <a:solidFill>
                  <a:srgbClr val="49B45F"/>
                </a:solidFill>
              </a:rPr>
              <a:pPr/>
              <a:t>‹#›</a:t>
            </a:fld>
            <a:r>
              <a:rPr lang="en-US" dirty="0">
                <a:solidFill>
                  <a:srgbClr val="82BD47"/>
                </a:solidFill>
              </a:rPr>
              <a:t> </a:t>
            </a:r>
            <a:r>
              <a:rPr lang="en-CA" dirty="0">
                <a:solidFill>
                  <a:srgbClr val="EDF7F4"/>
                </a:solidFill>
              </a:rPr>
              <a:t> / INTERNATIONAL FEDERATION ON AGEING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7F19F26-3DFD-3E4D-AEB2-323627772F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86492" y="6311869"/>
            <a:ext cx="389571" cy="3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8728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5A7FC9-FD8E-2840-B172-F5E1E2A3F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274999"/>
            <a:ext cx="5400000" cy="3600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DA5006-542E-A94A-AA33-9408108127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5999" y="1269494"/>
            <a:ext cx="5400063" cy="3600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791C61-C2C6-C947-9C8E-5FBD2618B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68298"/>
            <a:ext cx="11160125" cy="540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2DD8D0B-A7AB-BC43-869F-6E3BE494122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15937" y="2001700"/>
            <a:ext cx="5400063" cy="37676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rgbClr val="49B45F"/>
              </a:buClr>
              <a:defRPr kern="900" spc="-80" baseline="0"/>
            </a:lvl1pPr>
            <a:lvl2pPr>
              <a:lnSpc>
                <a:spcPct val="100000"/>
              </a:lnSpc>
              <a:buClr>
                <a:srgbClr val="49B45F"/>
              </a:buClr>
              <a:defRPr kern="900" spc="-80" baseline="0"/>
            </a:lvl2pPr>
            <a:lvl3pPr>
              <a:lnSpc>
                <a:spcPct val="100000"/>
              </a:lnSpc>
              <a:buClr>
                <a:srgbClr val="49B45F"/>
              </a:buClr>
              <a:defRPr kern="900" spc="-80" baseline="0"/>
            </a:lvl3pPr>
            <a:lvl4pPr>
              <a:lnSpc>
                <a:spcPct val="100000"/>
              </a:lnSpc>
              <a:buClr>
                <a:srgbClr val="49B45F"/>
              </a:buClr>
              <a:defRPr kern="900" spc="-80" baseline="0"/>
            </a:lvl4pPr>
            <a:lvl5pPr>
              <a:lnSpc>
                <a:spcPct val="100000"/>
              </a:lnSpc>
              <a:buClr>
                <a:srgbClr val="49B45F"/>
              </a:buClr>
              <a:defRPr kern="900" spc="-8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level≈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3270E7A-09D5-4F45-9401-BC7A6350ACA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276000" y="2001700"/>
            <a:ext cx="5400063" cy="37676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rgbClr val="49B45F"/>
              </a:buClr>
              <a:defRPr kern="900" spc="-80" baseline="0"/>
            </a:lvl1pPr>
            <a:lvl2pPr>
              <a:lnSpc>
                <a:spcPct val="100000"/>
              </a:lnSpc>
              <a:buClr>
                <a:srgbClr val="49B45F"/>
              </a:buClr>
              <a:defRPr kern="900" spc="-80" baseline="0"/>
            </a:lvl2pPr>
            <a:lvl3pPr>
              <a:lnSpc>
                <a:spcPct val="100000"/>
              </a:lnSpc>
              <a:buClr>
                <a:srgbClr val="49B45F"/>
              </a:buClr>
              <a:defRPr kern="900" spc="-80" baseline="0"/>
            </a:lvl3pPr>
            <a:lvl4pPr>
              <a:lnSpc>
                <a:spcPct val="100000"/>
              </a:lnSpc>
              <a:buClr>
                <a:srgbClr val="49B45F"/>
              </a:buClr>
              <a:defRPr kern="900" spc="-80" baseline="0"/>
            </a:lvl4pPr>
            <a:lvl5pPr>
              <a:lnSpc>
                <a:spcPct val="100000"/>
              </a:lnSpc>
              <a:buClr>
                <a:srgbClr val="49B45F"/>
              </a:buClr>
              <a:defRPr kern="900" spc="-8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level≈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36BDBED-3E0B-6747-8126-796A75D5B76E}"/>
              </a:ext>
            </a:extLst>
          </p:cNvPr>
          <p:cNvSpPr/>
          <p:nvPr userDrawn="1"/>
        </p:nvSpPr>
        <p:spPr>
          <a:xfrm>
            <a:off x="0" y="6129338"/>
            <a:ext cx="12192000" cy="728662"/>
          </a:xfrm>
          <a:prstGeom prst="rect">
            <a:avLst/>
          </a:prstGeom>
          <a:solidFill>
            <a:srgbClr val="203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C35F41E2-85A3-AE44-8A26-83C3DEDF9B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129338"/>
            <a:ext cx="5580062" cy="728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b="1" i="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1B15D69-A5A0-5A4D-A092-BB84571DF4BE}" type="slidenum">
              <a:rPr lang="en-US" smtClean="0">
                <a:solidFill>
                  <a:srgbClr val="49B45F"/>
                </a:solidFill>
              </a:rPr>
              <a:pPr/>
              <a:t>‹#›</a:t>
            </a:fld>
            <a:r>
              <a:rPr lang="en-US" dirty="0">
                <a:solidFill>
                  <a:srgbClr val="82BD47"/>
                </a:solidFill>
              </a:rPr>
              <a:t> </a:t>
            </a:r>
            <a:r>
              <a:rPr lang="en-CA" dirty="0">
                <a:solidFill>
                  <a:srgbClr val="EDF7F4"/>
                </a:solidFill>
              </a:rPr>
              <a:t> / INTERNATIONAL FEDERATION ON AGEING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3F32DF2-272C-C642-A43D-99CD50FB99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86492" y="6311869"/>
            <a:ext cx="389571" cy="3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2861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6A16C6C-4A57-6946-A573-7167A9EBA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68298"/>
            <a:ext cx="11160125" cy="540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1E22150-3F6C-AE4B-998A-2FD505A62A0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15937" y="1281769"/>
            <a:ext cx="5400063" cy="448756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rgbClr val="49B45F"/>
              </a:buClr>
              <a:defRPr kern="900" spc="-80" baseline="0"/>
            </a:lvl1pPr>
            <a:lvl2pPr>
              <a:lnSpc>
                <a:spcPct val="100000"/>
              </a:lnSpc>
              <a:buClr>
                <a:srgbClr val="49B45F"/>
              </a:buClr>
              <a:defRPr kern="900" spc="-80" baseline="0"/>
            </a:lvl2pPr>
            <a:lvl3pPr>
              <a:lnSpc>
                <a:spcPct val="100000"/>
              </a:lnSpc>
              <a:buClr>
                <a:srgbClr val="49B45F"/>
              </a:buClr>
              <a:defRPr kern="900" spc="-80" baseline="0"/>
            </a:lvl3pPr>
            <a:lvl4pPr>
              <a:lnSpc>
                <a:spcPct val="100000"/>
              </a:lnSpc>
              <a:buClr>
                <a:srgbClr val="49B45F"/>
              </a:buClr>
              <a:defRPr kern="900" spc="-80" baseline="0"/>
            </a:lvl4pPr>
            <a:lvl5pPr>
              <a:lnSpc>
                <a:spcPct val="100000"/>
              </a:lnSpc>
              <a:buClr>
                <a:srgbClr val="49B45F"/>
              </a:buClr>
              <a:defRPr kern="900" spc="-8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level≈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CB047E85-CC9A-9644-A236-4AAF26C246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6001" y="1281769"/>
            <a:ext cx="5400062" cy="44875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6CACE12-B89A-4149-A770-845A36A5B1E2}"/>
              </a:ext>
            </a:extLst>
          </p:cNvPr>
          <p:cNvSpPr/>
          <p:nvPr userDrawn="1"/>
        </p:nvSpPr>
        <p:spPr>
          <a:xfrm>
            <a:off x="0" y="6129338"/>
            <a:ext cx="12192000" cy="728662"/>
          </a:xfrm>
          <a:prstGeom prst="rect">
            <a:avLst/>
          </a:prstGeom>
          <a:solidFill>
            <a:srgbClr val="203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566B7EF5-25E0-C245-A1B2-B8D794CC44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129338"/>
            <a:ext cx="5580062" cy="728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b="1" i="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1B15D69-A5A0-5A4D-A092-BB84571DF4BE}" type="slidenum">
              <a:rPr lang="en-US" smtClean="0">
                <a:solidFill>
                  <a:srgbClr val="49B45F"/>
                </a:solidFill>
              </a:rPr>
              <a:pPr/>
              <a:t>‹#›</a:t>
            </a:fld>
            <a:r>
              <a:rPr lang="en-US" dirty="0">
                <a:solidFill>
                  <a:srgbClr val="82BD47"/>
                </a:solidFill>
              </a:rPr>
              <a:t> </a:t>
            </a:r>
            <a:r>
              <a:rPr lang="en-CA" dirty="0">
                <a:solidFill>
                  <a:srgbClr val="EDF7F4"/>
                </a:solidFill>
              </a:rPr>
              <a:t> / INTERNATIONAL FEDERATION ON AGEING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0EE2F8C-C847-CE49-9AFA-D9FB7D08DE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86492" y="6311869"/>
            <a:ext cx="389571" cy="3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279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88DE75C-A828-BB4E-BF02-4742F1B76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68298"/>
            <a:ext cx="11160125" cy="540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1665F71F-8F17-854C-A67C-6471FEE3C3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5938" y="1281769"/>
            <a:ext cx="11160125" cy="44875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A7E5A9-BDB2-C245-93D9-16FA11C44EB6}"/>
              </a:ext>
            </a:extLst>
          </p:cNvPr>
          <p:cNvSpPr/>
          <p:nvPr userDrawn="1"/>
        </p:nvSpPr>
        <p:spPr>
          <a:xfrm>
            <a:off x="0" y="6129338"/>
            <a:ext cx="12192000" cy="728662"/>
          </a:xfrm>
          <a:prstGeom prst="rect">
            <a:avLst/>
          </a:prstGeom>
          <a:solidFill>
            <a:srgbClr val="203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7BE6CA4D-659E-834C-A27E-7224EA8BAE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129338"/>
            <a:ext cx="5580062" cy="728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b="1" i="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1B15D69-A5A0-5A4D-A092-BB84571DF4BE}" type="slidenum">
              <a:rPr lang="en-US" smtClean="0">
                <a:solidFill>
                  <a:srgbClr val="49B45F"/>
                </a:solidFill>
              </a:rPr>
              <a:pPr/>
              <a:t>‹#›</a:t>
            </a:fld>
            <a:r>
              <a:rPr lang="en-US" dirty="0">
                <a:solidFill>
                  <a:srgbClr val="82BD47"/>
                </a:solidFill>
              </a:rPr>
              <a:t> </a:t>
            </a:r>
            <a:r>
              <a:rPr lang="en-CA" dirty="0">
                <a:solidFill>
                  <a:srgbClr val="EDF7F4"/>
                </a:solidFill>
              </a:rPr>
              <a:t> / INTERNATIONAL FEDERATION ON AGEING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12F78C8-2F2B-0248-8EBE-96813AF2CF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86492" y="6311869"/>
            <a:ext cx="389571" cy="3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5365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6D0CFD9-FF3E-C549-B5D5-14F19C287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68298"/>
            <a:ext cx="11160125" cy="540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747EE5-7AC1-1540-BDBA-4259BB04B109}"/>
              </a:ext>
            </a:extLst>
          </p:cNvPr>
          <p:cNvSpPr/>
          <p:nvPr userDrawn="1"/>
        </p:nvSpPr>
        <p:spPr>
          <a:xfrm>
            <a:off x="0" y="6129338"/>
            <a:ext cx="12192000" cy="728662"/>
          </a:xfrm>
          <a:prstGeom prst="rect">
            <a:avLst/>
          </a:prstGeom>
          <a:solidFill>
            <a:srgbClr val="203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2CA191E-BB19-DE43-ABBE-EA6DB5C37D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129338"/>
            <a:ext cx="5580062" cy="728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b="1" i="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1B15D69-A5A0-5A4D-A092-BB84571DF4BE}" type="slidenum">
              <a:rPr lang="en-US" smtClean="0">
                <a:solidFill>
                  <a:srgbClr val="49B45F"/>
                </a:solidFill>
              </a:rPr>
              <a:pPr/>
              <a:t>‹#›</a:t>
            </a:fld>
            <a:r>
              <a:rPr lang="en-US" dirty="0">
                <a:solidFill>
                  <a:srgbClr val="82BD47"/>
                </a:solidFill>
              </a:rPr>
              <a:t> </a:t>
            </a:r>
            <a:r>
              <a:rPr lang="en-CA" dirty="0">
                <a:solidFill>
                  <a:srgbClr val="EDF7F4"/>
                </a:solidFill>
              </a:rPr>
              <a:t> / INTERNATIONAL FEDERATION ON AGEING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7BD47B-D078-0F40-AFB7-0F6AD1431B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86492" y="6311869"/>
            <a:ext cx="389571" cy="3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2844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86331A4B-DAF6-1848-9409-07A273634E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1999" cy="6129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CF7C29-7217-6B4E-AE5E-7CEE68711B0D}"/>
              </a:ext>
            </a:extLst>
          </p:cNvPr>
          <p:cNvSpPr/>
          <p:nvPr userDrawn="1"/>
        </p:nvSpPr>
        <p:spPr>
          <a:xfrm>
            <a:off x="0" y="6129338"/>
            <a:ext cx="12192000" cy="728662"/>
          </a:xfrm>
          <a:prstGeom prst="rect">
            <a:avLst/>
          </a:prstGeom>
          <a:solidFill>
            <a:srgbClr val="203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C6EC4F3-798B-A145-A208-38F3301B61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129338"/>
            <a:ext cx="5580062" cy="728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b="1" i="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1B15D69-A5A0-5A4D-A092-BB84571DF4BE}" type="slidenum">
              <a:rPr lang="en-US" smtClean="0">
                <a:solidFill>
                  <a:srgbClr val="49B45F"/>
                </a:solidFill>
              </a:rPr>
              <a:pPr/>
              <a:t>‹#›</a:t>
            </a:fld>
            <a:r>
              <a:rPr lang="en-US" dirty="0">
                <a:solidFill>
                  <a:srgbClr val="82BD47"/>
                </a:solidFill>
              </a:rPr>
              <a:t> </a:t>
            </a:r>
            <a:r>
              <a:rPr lang="en-CA" dirty="0">
                <a:solidFill>
                  <a:srgbClr val="EDF7F4"/>
                </a:solidFill>
              </a:rPr>
              <a:t> / INTERNATIONAL FEDERATION ON AGEING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7FD89A-15EC-FF48-890B-CE11B68D9F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86492" y="6311869"/>
            <a:ext cx="389571" cy="3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0873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EDCAAA-32F0-5343-B933-E53208FE20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15D69-A5A0-5A4D-A092-BB84571DF4BE}" type="slidenum">
              <a:rPr lang="en-US" smtClean="0">
                <a:solidFill>
                  <a:srgbClr val="49B45F"/>
                </a:solidFill>
              </a:rPr>
              <a:pPr/>
              <a:t>‹#›</a:t>
            </a:fld>
            <a:r>
              <a:rPr lang="en-US">
                <a:solidFill>
                  <a:srgbClr val="82BD47"/>
                </a:solidFill>
              </a:rPr>
              <a:t> </a:t>
            </a:r>
            <a:r>
              <a:rPr lang="en-CA">
                <a:solidFill>
                  <a:srgbClr val="EDF7F4"/>
                </a:solidFill>
              </a:rPr>
              <a:t> / INTERNATIONAL FEDERATION ON AGEING</a:t>
            </a:r>
            <a:endParaRPr lang="en-CA" dirty="0">
              <a:solidFill>
                <a:srgbClr val="EDF7F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5523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FB46358-D623-3047-A101-8C5B500CE8E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03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C9B4FF-64F0-924A-98EF-2B4CEB8070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40200" y="3801237"/>
            <a:ext cx="1911600" cy="8678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B1D0A2-6E93-9E45-9C8F-EF9675F75D33}"/>
              </a:ext>
            </a:extLst>
          </p:cNvPr>
          <p:cNvSpPr txBox="1"/>
          <p:nvPr userDrawn="1"/>
        </p:nvSpPr>
        <p:spPr>
          <a:xfrm>
            <a:off x="514162" y="2290526"/>
            <a:ext cx="1116012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0" i="0" dirty="0">
                <a:solidFill>
                  <a:srgbClr val="EDF7F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find out more about IFA and how you can get involved,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403CDE-D770-0D48-956E-2B2243B41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2675720"/>
            <a:ext cx="11158350" cy="378000"/>
          </a:xfrm>
          <a:prstGeom prst="rect">
            <a:avLst/>
          </a:prstGeom>
        </p:spPr>
        <p:txBody>
          <a:bodyPr/>
          <a:lstStyle>
            <a:lvl1pPr algn="ctr">
              <a:defRPr lang="en-US" sz="2300" b="1" i="0" kern="1200" dirty="0">
                <a:solidFill>
                  <a:srgbClr val="49B45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contact John Doe at 647-777-7777.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F3A2C1-8C1A-9D48-A498-14FE28F9981A}"/>
              </a:ext>
            </a:extLst>
          </p:cNvPr>
          <p:cNvSpPr/>
          <p:nvPr userDrawn="1"/>
        </p:nvSpPr>
        <p:spPr>
          <a:xfrm>
            <a:off x="0" y="6129338"/>
            <a:ext cx="12192000" cy="728662"/>
          </a:xfrm>
          <a:prstGeom prst="rect">
            <a:avLst/>
          </a:prstGeom>
          <a:solidFill>
            <a:srgbClr val="203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9425F75-34FC-8146-9A10-D7131D1C5A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129338"/>
            <a:ext cx="5580062" cy="728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b="1" i="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1B15D69-A5A0-5A4D-A092-BB84571DF4BE}" type="slidenum">
              <a:rPr lang="en-US" smtClean="0">
                <a:solidFill>
                  <a:srgbClr val="49B45F"/>
                </a:solidFill>
              </a:rPr>
              <a:pPr/>
              <a:t>‹#›</a:t>
            </a:fld>
            <a:r>
              <a:rPr lang="en-US" dirty="0">
                <a:solidFill>
                  <a:srgbClr val="82BD47"/>
                </a:solidFill>
              </a:rPr>
              <a:t> </a:t>
            </a:r>
            <a:r>
              <a:rPr lang="en-CA" dirty="0">
                <a:solidFill>
                  <a:srgbClr val="EDF7F4"/>
                </a:solidFill>
              </a:rPr>
              <a:t> / INTERNATIONAL FEDERATION ON AGEING</a:t>
            </a:r>
          </a:p>
        </p:txBody>
      </p:sp>
    </p:spTree>
    <p:extLst>
      <p:ext uri="{BB962C8B-B14F-4D97-AF65-F5344CB8AC3E}">
        <p14:creationId xmlns:p14="http://schemas.microsoft.com/office/powerpoint/2010/main" val="2996486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D3DB038-092F-774D-9CD3-70E9AAF72C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31B5890-B233-0940-9401-80E8037EA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428998"/>
            <a:ext cx="11160125" cy="1800000"/>
          </a:xfrm>
          <a:prstGeom prst="rect">
            <a:avLst/>
          </a:prstGeom>
        </p:spPr>
        <p:txBody>
          <a:bodyPr anchor="t"/>
          <a:lstStyle>
            <a:lvl1pPr>
              <a:defRPr sz="6400">
                <a:solidFill>
                  <a:srgbClr val="20324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Date Placeholder 4">
            <a:extLst>
              <a:ext uri="{FF2B5EF4-FFF2-40B4-BE49-F238E27FC236}">
                <a16:creationId xmlns:a16="http://schemas.microsoft.com/office/drawing/2014/main" id="{A624086F-FEA9-D746-AB67-7A9F1559B40E}"/>
              </a:ext>
            </a:extLst>
          </p:cNvPr>
          <p:cNvSpPr txBox="1">
            <a:spLocks/>
          </p:cNvSpPr>
          <p:nvPr userDrawn="1"/>
        </p:nvSpPr>
        <p:spPr>
          <a:xfrm>
            <a:off x="6096001" y="6129338"/>
            <a:ext cx="5580062" cy="728661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900" b="1" i="0" kern="1200">
                <a:solidFill>
                  <a:srgbClr val="82BD4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3F28FA1-9487-0B4F-B567-38592C7BE746}" type="datetime4">
              <a:rPr lang="en-CA" smtClean="0">
                <a:solidFill>
                  <a:srgbClr val="203248"/>
                </a:solidFill>
              </a:rPr>
              <a:pPr/>
              <a:t>January 24, 2020</a:t>
            </a:fld>
            <a:endParaRPr lang="en-US" dirty="0">
              <a:solidFill>
                <a:srgbClr val="203248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88616A-639F-B342-95DC-2C31339C88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5938" y="368300"/>
            <a:ext cx="3600000" cy="14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1078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8">
          <p15:clr>
            <a:srgbClr val="FBAE40"/>
          </p15:clr>
        </p15:guide>
        <p15:guide id="4" pos="7242">
          <p15:clr>
            <a:srgbClr val="FBAE40"/>
          </p15:clr>
        </p15:guide>
        <p15:guide id="5" orient="horz" pos="436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8AD15-04BB-40EE-ADB6-29DDDF66A6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E2E2E0-640F-4BE8-BF6C-3408A7BFF5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5A9496-4358-42D2-99AA-FD69C880C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2AF8F-CFE4-4E22-9097-C0B3E4EE8BA7}" type="datetimeFigureOut">
              <a:rPr lang="en-CA" smtClean="0"/>
              <a:t>2020-01-24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DF69C-302F-42F3-BB0E-1C293D211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F4682D-C89B-4CB4-BF71-7CB77D2EB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0AA6-A2B7-485A-831E-6A2D80749FE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257645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72C73-3E8C-44D8-B66D-B3716FFC0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B7792-A67B-434C-A60C-F04BED4227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2335D-4620-4530-BFD4-2B0D255AC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2AF8F-CFE4-4E22-9097-C0B3E4EE8BA7}" type="datetimeFigureOut">
              <a:rPr lang="en-CA" smtClean="0"/>
              <a:t>2020-01-24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EC62A9-6A34-4C89-AF9C-B59D945C1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3C1722-6776-4E47-BFA5-C24511F30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0AA6-A2B7-485A-831E-6A2D80749FE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97851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8E458-0410-43A3-ABAC-DB0792829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55271F-0A65-4A17-BB3A-B0ABF4227B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6BEC4F-8269-44C1-8006-0B841953A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2AF8F-CFE4-4E22-9097-C0B3E4EE8BA7}" type="datetimeFigureOut">
              <a:rPr lang="en-CA" smtClean="0"/>
              <a:t>2020-01-24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706C1-E0EB-465C-8129-F4682596A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1382F6-F22D-45CE-9C65-56DDD97F9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0AA6-A2B7-485A-831E-6A2D80749FE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130349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CD6E4-1F73-4BDC-B3BE-7CF899AB8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06EBA6-89C0-4F83-B3D0-BEBE9E11AC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B95996-8E8B-404B-A00C-ABDA33A16E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759E68-1977-4B83-8F2F-328B253B8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2AF8F-CFE4-4E22-9097-C0B3E4EE8BA7}" type="datetimeFigureOut">
              <a:rPr lang="en-CA" smtClean="0"/>
              <a:t>2020-01-24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AC1116-362E-44EF-80F5-7D7425E3A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DD8F70-77A1-4300-8E05-DA902C541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0AA6-A2B7-485A-831E-6A2D80749FE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066263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3C8D5-0D30-471F-8B7E-B3051C19D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E44A66-4DB0-447C-A940-1B6E4426FA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9B2C21-E51B-4BA1-B44D-0FB7DBC209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D77A05-45A4-4A90-BD34-C0D160EA78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F87AA0-FCE1-4354-8EFB-750A926C76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0C62B6-C11D-45B1-8C70-87A083B7E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2AF8F-CFE4-4E22-9097-C0B3E4EE8BA7}" type="datetimeFigureOut">
              <a:rPr lang="en-CA" smtClean="0"/>
              <a:t>2020-01-24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A3C6AC-8FA3-4F10-8EEA-24A76112A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A33C36-1538-418A-9582-088068ADB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0AA6-A2B7-485A-831E-6A2D80749FE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101728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9C98E-F8C2-48E8-9E1F-20CEAD91D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8D2B18-F4BB-487D-B6BD-0E17C39D1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2AF8F-CFE4-4E22-9097-C0B3E4EE8BA7}" type="datetimeFigureOut">
              <a:rPr lang="en-CA" smtClean="0"/>
              <a:t>2020-01-24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112AF4-13FF-435E-A3B8-68BEC0E12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C08B21-0F9E-4EEE-B282-9284F680E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0AA6-A2B7-485A-831E-6A2D80749FE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641268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5F5F85-8624-43C7-999E-45C7E9773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2AF8F-CFE4-4E22-9097-C0B3E4EE8BA7}" type="datetimeFigureOut">
              <a:rPr lang="en-CA" smtClean="0"/>
              <a:t>2020-01-24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8048BF-C4CC-4A9A-AB50-530905D4D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DF0A2-9792-4295-BC0D-FB99F9442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0AA6-A2B7-485A-831E-6A2D80749FE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47170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81F15-8BAF-46C6-BBD8-C18C2738B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E15B3-8953-4986-825A-20BF7BB313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8CA9A0-F8D6-4C70-AA83-DDAD43A3A7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4DD484-BE53-4A0D-8D0B-C1D9F2DF0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2AF8F-CFE4-4E22-9097-C0B3E4EE8BA7}" type="datetimeFigureOut">
              <a:rPr lang="en-CA" smtClean="0"/>
              <a:t>2020-01-24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244870-3872-4837-A1F4-7505C0D61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36D5CB-EFD3-4B00-BC1D-254879851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0AA6-A2B7-485A-831E-6A2D80749FE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03662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79DDC-1E0B-422B-A5C7-DB61B982E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BF400F-7891-473F-9E25-E4D5F6AB9E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446828-41BA-4147-8397-B4CCF71D51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0A6DB3-4408-4C18-A8A7-0023E9085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2AF8F-CFE4-4E22-9097-C0B3E4EE8BA7}" type="datetimeFigureOut">
              <a:rPr lang="en-CA" smtClean="0"/>
              <a:t>2020-01-24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99F47A-C2E1-416B-BE55-1C62567F3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C5E578-7C39-439E-A4FA-E09E75B2C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0AA6-A2B7-485A-831E-6A2D80749FE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110835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F9B5A-683B-457A-B334-0FBD028C8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29E0F6-A04F-459E-889B-0CE425EBD3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53E9EF-D519-485D-A272-2EC64AE98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2AF8F-CFE4-4E22-9097-C0B3E4EE8BA7}" type="datetimeFigureOut">
              <a:rPr lang="en-CA" smtClean="0"/>
              <a:t>2020-01-24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C887CC-D7F6-45B7-918C-2599473BE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4CC906-8177-4055-9AFA-00BA6DE60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0AA6-A2B7-485A-831E-6A2D80749FE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22615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D3DB038-092F-774D-9CD3-70E9AAF72C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31B5890-B233-0940-9401-80E8037EA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428998"/>
            <a:ext cx="11160125" cy="1800000"/>
          </a:xfrm>
          <a:prstGeom prst="rect">
            <a:avLst/>
          </a:prstGeom>
        </p:spPr>
        <p:txBody>
          <a:bodyPr anchor="t"/>
          <a:lstStyle>
            <a:lvl1pPr>
              <a:defRPr sz="6400">
                <a:solidFill>
                  <a:srgbClr val="20324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Date Placeholder 4">
            <a:extLst>
              <a:ext uri="{FF2B5EF4-FFF2-40B4-BE49-F238E27FC236}">
                <a16:creationId xmlns:a16="http://schemas.microsoft.com/office/drawing/2014/main" id="{A624086F-FEA9-D746-AB67-7A9F1559B40E}"/>
              </a:ext>
            </a:extLst>
          </p:cNvPr>
          <p:cNvSpPr txBox="1">
            <a:spLocks/>
          </p:cNvSpPr>
          <p:nvPr userDrawn="1"/>
        </p:nvSpPr>
        <p:spPr>
          <a:xfrm>
            <a:off x="6096001" y="6129338"/>
            <a:ext cx="5580062" cy="728661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900" b="1" i="0" kern="1200">
                <a:solidFill>
                  <a:srgbClr val="82BD4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3F28FA1-9487-0B4F-B567-38592C7BE746}" type="datetime4">
              <a:rPr lang="en-CA" smtClean="0">
                <a:solidFill>
                  <a:srgbClr val="203248"/>
                </a:solidFill>
              </a:rPr>
              <a:pPr/>
              <a:t>January 24, 2020</a:t>
            </a:fld>
            <a:endParaRPr lang="en-US" dirty="0">
              <a:solidFill>
                <a:srgbClr val="203248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88616A-639F-B342-95DC-2C31339C88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5938" y="368300"/>
            <a:ext cx="1796400" cy="72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8438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8">
          <p15:clr>
            <a:srgbClr val="FBAE40"/>
          </p15:clr>
        </p15:guide>
        <p15:guide id="4" pos="7242">
          <p15:clr>
            <a:srgbClr val="FBAE40"/>
          </p15:clr>
        </p15:guide>
        <p15:guide id="5" orient="horz" pos="436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89DCC3-562C-47AA-8519-7593522D75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1511D9-AB60-47DA-9DF6-C1506BC7D7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EAB03-7045-4172-9617-79550CD34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2AF8F-CFE4-4E22-9097-C0B3E4EE8BA7}" type="datetimeFigureOut">
              <a:rPr lang="en-CA" smtClean="0"/>
              <a:t>2020-01-24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E26FD0-78BD-46E0-B7AF-2C2A453A0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620A0B-0114-4F4A-B8C2-D6971ECEA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0AA6-A2B7-485A-831E-6A2D80749FE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009757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5AE0F62-5AC4-D548-BD22-8A318E690E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03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C8785004-0D1E-1F4C-8175-2C71E615A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3429000"/>
            <a:ext cx="11160126" cy="2700338"/>
          </a:xfrm>
          <a:prstGeom prst="rect">
            <a:avLst/>
          </a:prstGeom>
        </p:spPr>
        <p:txBody>
          <a:bodyPr anchor="t"/>
          <a:lstStyle>
            <a:lvl1pPr>
              <a:defRPr sz="6400">
                <a:solidFill>
                  <a:srgbClr val="EDF7F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1469FA-CBF8-7A46-9F9A-3F5FDFFD83B8}"/>
              </a:ext>
            </a:extLst>
          </p:cNvPr>
          <p:cNvSpPr/>
          <p:nvPr userDrawn="1"/>
        </p:nvSpPr>
        <p:spPr>
          <a:xfrm>
            <a:off x="0" y="6129338"/>
            <a:ext cx="12192000" cy="728662"/>
          </a:xfrm>
          <a:prstGeom prst="rect">
            <a:avLst/>
          </a:prstGeom>
          <a:solidFill>
            <a:srgbClr val="203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566A52B-E02F-B144-BD36-184BFCF0BA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129338"/>
            <a:ext cx="5580062" cy="728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b="1" i="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1B15D69-A5A0-5A4D-A092-BB84571DF4BE}" type="slidenum">
              <a:rPr lang="en-US" smtClean="0">
                <a:solidFill>
                  <a:srgbClr val="49B45F"/>
                </a:solidFill>
              </a:rPr>
              <a:pPr/>
              <a:t>‹#›</a:t>
            </a:fld>
            <a:r>
              <a:rPr lang="en-US" dirty="0">
                <a:solidFill>
                  <a:srgbClr val="82BD47"/>
                </a:solidFill>
              </a:rPr>
              <a:t> </a:t>
            </a:r>
            <a:r>
              <a:rPr lang="en-CA" dirty="0">
                <a:solidFill>
                  <a:srgbClr val="EDF7F4"/>
                </a:solidFill>
              </a:rPr>
              <a:t> / INTERNATIONAL FEDERATION ON AGEING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C05E47-17AD-D748-96A1-AA95ABB039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86492" y="6311869"/>
            <a:ext cx="389571" cy="3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040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D3DB038-092F-774D-9CD3-70E9AAF72C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31B5890-B233-0940-9401-80E8037EA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428998"/>
            <a:ext cx="11160125" cy="1800000"/>
          </a:xfrm>
          <a:prstGeom prst="rect">
            <a:avLst/>
          </a:prstGeom>
        </p:spPr>
        <p:txBody>
          <a:bodyPr anchor="t"/>
          <a:lstStyle>
            <a:lvl1pPr>
              <a:defRPr sz="6400">
                <a:solidFill>
                  <a:srgbClr val="20324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Date Placeholder 4">
            <a:extLst>
              <a:ext uri="{FF2B5EF4-FFF2-40B4-BE49-F238E27FC236}">
                <a16:creationId xmlns:a16="http://schemas.microsoft.com/office/drawing/2014/main" id="{A624086F-FEA9-D746-AB67-7A9F1559B40E}"/>
              </a:ext>
            </a:extLst>
          </p:cNvPr>
          <p:cNvSpPr txBox="1">
            <a:spLocks/>
          </p:cNvSpPr>
          <p:nvPr userDrawn="1"/>
        </p:nvSpPr>
        <p:spPr>
          <a:xfrm>
            <a:off x="6096001" y="6129338"/>
            <a:ext cx="5580062" cy="728661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900" b="1" i="0" kern="1200">
                <a:solidFill>
                  <a:srgbClr val="82BD4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3F28FA1-9487-0B4F-B567-38592C7BE746}" type="datetime4">
              <a:rPr lang="en-CA" smtClean="0">
                <a:solidFill>
                  <a:srgbClr val="203248"/>
                </a:solidFill>
              </a:rPr>
              <a:pPr/>
              <a:t>January 24, 2020</a:t>
            </a:fld>
            <a:endParaRPr lang="en-US" dirty="0">
              <a:solidFill>
                <a:srgbClr val="203248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E26E92-E651-BB4F-9B35-CD0AD3F6BB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5938" y="6192900"/>
            <a:ext cx="915711" cy="3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3923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8">
          <p15:clr>
            <a:srgbClr val="FBAE40"/>
          </p15:clr>
        </p15:guide>
        <p15:guide id="4" pos="7242">
          <p15:clr>
            <a:srgbClr val="FBAE40"/>
          </p15:clr>
        </p15:guide>
        <p15:guide id="5" orient="horz" pos="43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A0EC3-C101-B043-8AE0-BA0B170E8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68300"/>
            <a:ext cx="11160125" cy="540000"/>
          </a:xfrm>
          <a:prstGeom prst="rect">
            <a:avLst/>
          </a:prstGeo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615647-1E32-8E4B-B588-005BD2825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6" y="1281768"/>
            <a:ext cx="11163600" cy="44892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rgbClr val="49B45F"/>
              </a:buClr>
              <a:defRPr kern="900" spc="-80" baseline="0"/>
            </a:lvl1pPr>
            <a:lvl2pPr>
              <a:lnSpc>
                <a:spcPct val="100000"/>
              </a:lnSpc>
              <a:buClr>
                <a:srgbClr val="49B45F"/>
              </a:buClr>
              <a:defRPr kern="900" spc="-80" baseline="0"/>
            </a:lvl2pPr>
            <a:lvl3pPr>
              <a:lnSpc>
                <a:spcPct val="100000"/>
              </a:lnSpc>
              <a:buClr>
                <a:srgbClr val="49B45F"/>
              </a:buClr>
              <a:defRPr kern="900" spc="-80" baseline="0"/>
            </a:lvl3pPr>
            <a:lvl4pPr>
              <a:lnSpc>
                <a:spcPct val="100000"/>
              </a:lnSpc>
              <a:buClr>
                <a:srgbClr val="49B45F"/>
              </a:buClr>
              <a:defRPr kern="900" spc="-80" baseline="0"/>
            </a:lvl4pPr>
            <a:lvl5pPr>
              <a:lnSpc>
                <a:spcPct val="100000"/>
              </a:lnSpc>
              <a:buClr>
                <a:srgbClr val="49B45F"/>
              </a:buClr>
              <a:defRPr kern="900" spc="-8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level≈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20C7F1E-0E10-4B41-9055-373CB6612753}"/>
              </a:ext>
            </a:extLst>
          </p:cNvPr>
          <p:cNvSpPr/>
          <p:nvPr userDrawn="1"/>
        </p:nvSpPr>
        <p:spPr>
          <a:xfrm>
            <a:off x="0" y="6129338"/>
            <a:ext cx="12192000" cy="728662"/>
          </a:xfrm>
          <a:prstGeom prst="rect">
            <a:avLst/>
          </a:prstGeom>
          <a:solidFill>
            <a:srgbClr val="203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BBD484A-8863-6740-AF18-3AB06F1597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129338"/>
            <a:ext cx="5580062" cy="728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b="1" i="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1B15D69-A5A0-5A4D-A092-BB84571DF4BE}" type="slidenum">
              <a:rPr lang="en-US" smtClean="0">
                <a:solidFill>
                  <a:srgbClr val="49B45F"/>
                </a:solidFill>
              </a:rPr>
              <a:pPr/>
              <a:t>‹#›</a:t>
            </a:fld>
            <a:r>
              <a:rPr lang="en-US" dirty="0">
                <a:solidFill>
                  <a:srgbClr val="82BD47"/>
                </a:solidFill>
              </a:rPr>
              <a:t> </a:t>
            </a:r>
            <a:r>
              <a:rPr lang="en-CA" dirty="0">
                <a:solidFill>
                  <a:srgbClr val="EDF7F4"/>
                </a:solidFill>
              </a:rPr>
              <a:t> / INTERNATIONAL FEDERATION ON AGEING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B9E0A95-3250-0A4B-8104-E6A62ABCE2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86492" y="6311869"/>
            <a:ext cx="389571" cy="3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004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5AE0F62-5AC4-D548-BD22-8A318E690E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03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C8785004-0D1E-1F4C-8175-2C71E615A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3429000"/>
            <a:ext cx="11160126" cy="2700338"/>
          </a:xfrm>
          <a:prstGeom prst="rect">
            <a:avLst/>
          </a:prstGeom>
        </p:spPr>
        <p:txBody>
          <a:bodyPr anchor="t"/>
          <a:lstStyle>
            <a:lvl1pPr>
              <a:defRPr sz="6400">
                <a:solidFill>
                  <a:srgbClr val="EDF7F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1469FA-CBF8-7A46-9F9A-3F5FDFFD83B8}"/>
              </a:ext>
            </a:extLst>
          </p:cNvPr>
          <p:cNvSpPr/>
          <p:nvPr userDrawn="1"/>
        </p:nvSpPr>
        <p:spPr>
          <a:xfrm>
            <a:off x="0" y="6129338"/>
            <a:ext cx="12192000" cy="728662"/>
          </a:xfrm>
          <a:prstGeom prst="rect">
            <a:avLst/>
          </a:prstGeom>
          <a:solidFill>
            <a:srgbClr val="203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566A52B-E02F-B144-BD36-184BFCF0BA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129338"/>
            <a:ext cx="5580062" cy="728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b="1" i="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1B15D69-A5A0-5A4D-A092-BB84571DF4BE}" type="slidenum">
              <a:rPr lang="en-US" smtClean="0">
                <a:solidFill>
                  <a:srgbClr val="49B45F"/>
                </a:solidFill>
              </a:rPr>
              <a:pPr/>
              <a:t>‹#›</a:t>
            </a:fld>
            <a:r>
              <a:rPr lang="en-US" dirty="0">
                <a:solidFill>
                  <a:srgbClr val="82BD47"/>
                </a:solidFill>
              </a:rPr>
              <a:t> </a:t>
            </a:r>
            <a:r>
              <a:rPr lang="en-CA" dirty="0">
                <a:solidFill>
                  <a:srgbClr val="EDF7F4"/>
                </a:solidFill>
              </a:rPr>
              <a:t> / INTERNATIONAL FEDERATION ON AGEING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C05E47-17AD-D748-96A1-AA95ABB039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86492" y="6311869"/>
            <a:ext cx="389571" cy="3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082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5AE0F62-5AC4-D548-BD22-8A318E690E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C8785004-0D1E-1F4C-8175-2C71E615A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3429000"/>
            <a:ext cx="11160126" cy="2700338"/>
          </a:xfrm>
          <a:prstGeom prst="rect">
            <a:avLst/>
          </a:prstGeom>
        </p:spPr>
        <p:txBody>
          <a:bodyPr anchor="t"/>
          <a:lstStyle>
            <a:lvl1pPr>
              <a:defRPr sz="6400">
                <a:solidFill>
                  <a:srgbClr val="20324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1469FA-CBF8-7A46-9F9A-3F5FDFFD83B8}"/>
              </a:ext>
            </a:extLst>
          </p:cNvPr>
          <p:cNvSpPr/>
          <p:nvPr userDrawn="1"/>
        </p:nvSpPr>
        <p:spPr>
          <a:xfrm>
            <a:off x="0" y="6129338"/>
            <a:ext cx="12192000" cy="728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566A52B-E02F-B144-BD36-184BFCF0BA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129338"/>
            <a:ext cx="5580062" cy="728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b="1" i="0">
                <a:solidFill>
                  <a:srgbClr val="20324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1B15D69-A5A0-5A4D-A092-BB84571DF4BE}" type="slidenum">
              <a:rPr lang="en-US" smtClean="0">
                <a:solidFill>
                  <a:srgbClr val="49B45F"/>
                </a:solidFill>
              </a:rPr>
              <a:pPr/>
              <a:t>‹#›</a:t>
            </a:fld>
            <a:r>
              <a:rPr lang="en-US" dirty="0"/>
              <a:t> </a:t>
            </a:r>
            <a:r>
              <a:rPr lang="en-CA" dirty="0"/>
              <a:t> / INTERNATIONAL FEDERATION ON AGEING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33569C-AB94-BF41-90CA-A0C43ADC2C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82634" y="6308269"/>
            <a:ext cx="393429" cy="3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22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5AE0F62-5AC4-D548-BD22-8A318E690E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9B4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C8785004-0D1E-1F4C-8175-2C71E615A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3429000"/>
            <a:ext cx="11160126" cy="2700338"/>
          </a:xfrm>
          <a:prstGeom prst="rect">
            <a:avLst/>
          </a:prstGeom>
        </p:spPr>
        <p:txBody>
          <a:bodyPr anchor="t"/>
          <a:lstStyle>
            <a:lvl1pPr>
              <a:defRPr sz="6400">
                <a:solidFill>
                  <a:srgbClr val="EDF7F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1469FA-CBF8-7A46-9F9A-3F5FDFFD83B8}"/>
              </a:ext>
            </a:extLst>
          </p:cNvPr>
          <p:cNvSpPr/>
          <p:nvPr userDrawn="1"/>
        </p:nvSpPr>
        <p:spPr>
          <a:xfrm>
            <a:off x="0" y="6129338"/>
            <a:ext cx="12192000" cy="728662"/>
          </a:xfrm>
          <a:prstGeom prst="rect">
            <a:avLst/>
          </a:prstGeom>
          <a:solidFill>
            <a:srgbClr val="49B4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566A52B-E02F-B144-BD36-184BFCF0BA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129338"/>
            <a:ext cx="5580062" cy="728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b="1" i="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1B15D69-A5A0-5A4D-A092-BB84571DF4BE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CA" dirty="0">
                <a:solidFill>
                  <a:schemeClr val="bg1"/>
                </a:solidFill>
              </a:rPr>
              <a:t> </a:t>
            </a:r>
            <a:r>
              <a:rPr lang="en-CA" dirty="0">
                <a:solidFill>
                  <a:srgbClr val="EDF7F4"/>
                </a:solidFill>
              </a:rPr>
              <a:t>/ INTERNATIONAL FEDERATION ON AGEING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5BD043-10F9-8B4D-8E5C-2122FE6560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82633" y="6308269"/>
            <a:ext cx="393429" cy="3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175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5AE0F62-5AC4-D548-BD22-8A318E690E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5F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C8785004-0D1E-1F4C-8175-2C71E615A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3429000"/>
            <a:ext cx="11160126" cy="2700338"/>
          </a:xfrm>
          <a:prstGeom prst="rect">
            <a:avLst/>
          </a:prstGeom>
        </p:spPr>
        <p:txBody>
          <a:bodyPr anchor="t"/>
          <a:lstStyle>
            <a:lvl1pPr>
              <a:defRPr sz="6400">
                <a:solidFill>
                  <a:srgbClr val="EDF7F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1469FA-CBF8-7A46-9F9A-3F5FDFFD83B8}"/>
              </a:ext>
            </a:extLst>
          </p:cNvPr>
          <p:cNvSpPr/>
          <p:nvPr userDrawn="1"/>
        </p:nvSpPr>
        <p:spPr>
          <a:xfrm>
            <a:off x="0" y="6129338"/>
            <a:ext cx="12192000" cy="728662"/>
          </a:xfrm>
          <a:prstGeom prst="rect">
            <a:avLst/>
          </a:prstGeom>
          <a:solidFill>
            <a:srgbClr val="255F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566A52B-E02F-B144-BD36-184BFCF0BA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129338"/>
            <a:ext cx="5580062" cy="728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b="1" i="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1B15D69-A5A0-5A4D-A092-BB84571DF4BE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CA" dirty="0">
                <a:solidFill>
                  <a:schemeClr val="bg1"/>
                </a:solidFill>
              </a:rPr>
              <a:t> </a:t>
            </a:r>
            <a:r>
              <a:rPr lang="en-CA" dirty="0">
                <a:solidFill>
                  <a:srgbClr val="EDF7F4"/>
                </a:solidFill>
              </a:rPr>
              <a:t>/ INTERNATIONAL FEDERATION ON AGEING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5BD043-10F9-8B4D-8E5C-2122FE6560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82633" y="6308269"/>
            <a:ext cx="393429" cy="3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536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40AA25-D21E-C641-87C6-65AC2A0BF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68301"/>
            <a:ext cx="11160000" cy="540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79555-D25D-0549-9FC6-642880E073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280138"/>
            <a:ext cx="11656800" cy="484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7385A6-6D3D-3745-BB70-1CFD7A4C8FC0}"/>
              </a:ext>
            </a:extLst>
          </p:cNvPr>
          <p:cNvSpPr/>
          <p:nvPr userDrawn="1"/>
        </p:nvSpPr>
        <p:spPr>
          <a:xfrm>
            <a:off x="0" y="6129338"/>
            <a:ext cx="12192000" cy="728662"/>
          </a:xfrm>
          <a:prstGeom prst="rect">
            <a:avLst/>
          </a:prstGeom>
          <a:solidFill>
            <a:srgbClr val="203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523721A-4D46-0B4D-BB84-6DEAA62794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129338"/>
            <a:ext cx="5580062" cy="728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b="1" i="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1B15D69-A5A0-5A4D-A092-BB84571DF4BE}" type="slidenum">
              <a:rPr lang="en-US" smtClean="0">
                <a:solidFill>
                  <a:srgbClr val="49B45F"/>
                </a:solidFill>
              </a:rPr>
              <a:pPr/>
              <a:t>‹#›</a:t>
            </a:fld>
            <a:r>
              <a:rPr lang="en-US" dirty="0">
                <a:solidFill>
                  <a:srgbClr val="82BD47"/>
                </a:solidFill>
              </a:rPr>
              <a:t> </a:t>
            </a:r>
            <a:r>
              <a:rPr lang="en-CA" dirty="0">
                <a:solidFill>
                  <a:srgbClr val="EDF7F4"/>
                </a:solidFill>
              </a:rPr>
              <a:t> / INTERNATIONAL FEDERATION ON AGEING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1D606B-999E-0046-9FD6-F17E13945990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11286492" y="6311869"/>
            <a:ext cx="389571" cy="3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65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0" r:id="rId2"/>
    <p:sldLayoutId id="2147483686" r:id="rId3"/>
    <p:sldLayoutId id="2147483691" r:id="rId4"/>
    <p:sldLayoutId id="2147483650" r:id="rId5"/>
    <p:sldLayoutId id="2147483651" r:id="rId6"/>
    <p:sldLayoutId id="2147483687" r:id="rId7"/>
    <p:sldLayoutId id="2147483681" r:id="rId8"/>
    <p:sldLayoutId id="2147483682" r:id="rId9"/>
    <p:sldLayoutId id="2147483683" r:id="rId10"/>
    <p:sldLayoutId id="2147483684" r:id="rId11"/>
    <p:sldLayoutId id="2147483652" r:id="rId12"/>
    <p:sldLayoutId id="2147483653" r:id="rId13"/>
    <p:sldLayoutId id="2147483657" r:id="rId14"/>
    <p:sldLayoutId id="2147483658" r:id="rId15"/>
    <p:sldLayoutId id="2147483654" r:id="rId16"/>
    <p:sldLayoutId id="2147483655" r:id="rId17"/>
    <p:sldLayoutId id="2147483688" r:id="rId18"/>
    <p:sldLayoutId id="2147483689" r:id="rId19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900" b="1" i="0" kern="1200">
          <a:solidFill>
            <a:srgbClr val="20324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49B45F"/>
        </a:buClr>
        <a:buFont typeface="Arial" panose="020B0604020202020204" pitchFamily="34" charset="0"/>
        <a:buChar char="•"/>
        <a:defRPr sz="2300" kern="900" spc="-80" baseline="0">
          <a:solidFill>
            <a:srgbClr val="20324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49B45F"/>
        </a:buClr>
        <a:buFont typeface="Arial" panose="020B0604020202020204" pitchFamily="34" charset="0"/>
        <a:buChar char="•"/>
        <a:defRPr sz="1900" kern="900" spc="-80" baseline="0">
          <a:solidFill>
            <a:srgbClr val="20324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49B45F"/>
        </a:buClr>
        <a:buFont typeface="Arial" panose="020B0604020202020204" pitchFamily="34" charset="0"/>
        <a:buChar char="•"/>
        <a:defRPr sz="1600" kern="900" spc="-80" baseline="0">
          <a:solidFill>
            <a:srgbClr val="20324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49B45F"/>
        </a:buClr>
        <a:buFont typeface="Arial" panose="020B0604020202020204" pitchFamily="34" charset="0"/>
        <a:buChar char="•"/>
        <a:defRPr sz="1300" kern="900" spc="-80" baseline="0">
          <a:solidFill>
            <a:srgbClr val="20324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49B45F"/>
        </a:buClr>
        <a:buFont typeface="Arial" panose="020B0604020202020204" pitchFamily="34" charset="0"/>
        <a:buChar char="•"/>
        <a:defRPr sz="900" kern="900" spc="-80" baseline="0">
          <a:solidFill>
            <a:srgbClr val="20324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861">
          <p15:clr>
            <a:srgbClr val="F26B43"/>
          </p15:clr>
        </p15:guide>
        <p15:guide id="4" pos="325">
          <p15:clr>
            <a:srgbClr val="F26B43"/>
          </p15:clr>
        </p15:guide>
        <p15:guide id="5" pos="7355">
          <p15:clr>
            <a:srgbClr val="F26B43"/>
          </p15:clr>
        </p15:guide>
        <p15:guide id="6" orient="horz" pos="23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83434F-DFF4-44FA-AA41-604680120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F4A8A5-60BD-498B-8489-5A92DA8BD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2C3ED0-1A4D-490D-B72B-7C61228366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E2AF8F-CFE4-4E22-9097-C0B3E4EE8BA7}" type="datetimeFigureOut">
              <a:rPr lang="en-CA" smtClean="0"/>
              <a:t>2020-01-24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E19AEE-3A72-4678-B7E3-328A16095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BEBB2-DD2F-44DD-8102-2AF5763AEF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20AA6-A2B7-485A-831E-6A2D80749FE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56493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70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9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EEB726-229E-41C9-A911-7AA77477C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426" y="983891"/>
            <a:ext cx="2845102" cy="3993126"/>
          </a:xfrm>
          <a:prstGeom prst="rect">
            <a:avLst/>
          </a:prstGeom>
        </p:spPr>
      </p:pic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Image result for picture of niagara falls frozen">
            <a:extLst>
              <a:ext uri="{FF2B5EF4-FFF2-40B4-BE49-F238E27FC236}">
                <a16:creationId xmlns:a16="http://schemas.microsoft.com/office/drawing/2014/main" id="{634F51D4-B075-46CD-A324-8929D5811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45244" y="1734323"/>
            <a:ext cx="6020730" cy="392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356737-C175-41CB-AF7B-85387F38CA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07624" y="6382512"/>
            <a:ext cx="685800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fld id="{81B15D69-A5A0-5A4D-A092-BB84571DF4BE}" type="slidenum">
              <a:rPr lang="en-US" sz="400" smtClean="0">
                <a:latin typeface="+mn-lt"/>
                <a:ea typeface="+mn-ea"/>
                <a:cs typeface="+mn-cs"/>
              </a:rPr>
              <a:pPr algn="r">
                <a:lnSpc>
                  <a:spcPct val="90000"/>
                </a:lnSpc>
                <a:spcAft>
                  <a:spcPts val="600"/>
                </a:spcAft>
              </a:pPr>
              <a:t>1</a:t>
            </a:fld>
            <a:r>
              <a:rPr lang="en-US" sz="400">
                <a:latin typeface="+mn-lt"/>
                <a:ea typeface="+mn-ea"/>
                <a:cs typeface="+mn-cs"/>
              </a:rPr>
              <a:t>  / INTERNATIONAL FEDERATION ON AGEING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DB0872-26A4-462D-B9FF-A63A58A4A99C}"/>
              </a:ext>
            </a:extLst>
          </p:cNvPr>
          <p:cNvSpPr txBox="1"/>
          <p:nvPr/>
        </p:nvSpPr>
        <p:spPr>
          <a:xfrm>
            <a:off x="5151393" y="190196"/>
            <a:ext cx="678794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dirty="0">
                <a:latin typeface="Butler" panose="02070803080706020303"/>
              </a:rPr>
              <a:t>IFA 15</a:t>
            </a:r>
            <a:r>
              <a:rPr lang="en-US" sz="2500" baseline="30000" dirty="0">
                <a:latin typeface="Butler" panose="02070803080706020303"/>
              </a:rPr>
              <a:t>th</a:t>
            </a:r>
            <a:r>
              <a:rPr lang="en-US" sz="2500" dirty="0">
                <a:latin typeface="Butler" panose="02070803080706020303"/>
              </a:rPr>
              <a:t> Global Conference on Ageing, Niagara Falls</a:t>
            </a:r>
          </a:p>
          <a:p>
            <a:pPr algn="ctr"/>
            <a:r>
              <a:rPr lang="en-US" sz="2500" dirty="0">
                <a:latin typeface="Butler" panose="02070803080706020303"/>
              </a:rPr>
              <a:t>1</a:t>
            </a:r>
            <a:r>
              <a:rPr lang="en-US" sz="2500" baseline="30000" dirty="0">
                <a:latin typeface="Butler" panose="02070803080706020303"/>
              </a:rPr>
              <a:t>st</a:t>
            </a:r>
            <a:r>
              <a:rPr lang="en-US" sz="2500" dirty="0">
                <a:latin typeface="Butler" panose="02070803080706020303"/>
              </a:rPr>
              <a:t>  - 3</a:t>
            </a:r>
            <a:r>
              <a:rPr lang="en-US" sz="2500" baseline="30000" dirty="0">
                <a:latin typeface="Butler" panose="02070803080706020303"/>
              </a:rPr>
              <a:t>rd</a:t>
            </a:r>
            <a:r>
              <a:rPr lang="en-US" sz="2500" dirty="0">
                <a:latin typeface="Butler" panose="02070803080706020303"/>
              </a:rPr>
              <a:t> November 2020</a:t>
            </a:r>
            <a:endParaRPr lang="en-CA" sz="2500" dirty="0">
              <a:latin typeface="Butler" panose="02070803080706020303"/>
            </a:endParaRPr>
          </a:p>
        </p:txBody>
      </p:sp>
    </p:spTree>
    <p:extLst>
      <p:ext uri="{BB962C8B-B14F-4D97-AF65-F5344CB8AC3E}">
        <p14:creationId xmlns:p14="http://schemas.microsoft.com/office/powerpoint/2010/main" val="405531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0">
            <a:extLst>
              <a:ext uri="{FF2B5EF4-FFF2-40B4-BE49-F238E27FC236}">
                <a16:creationId xmlns:a16="http://schemas.microsoft.com/office/drawing/2014/main" id="{602E5CEE-91F4-469A-8DB0-B083D4E6D3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CA769B-47BC-417C-B505-6B87F1C629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56" r="-2" b="15155"/>
          <a:stretch/>
        </p:blipFill>
        <p:spPr>
          <a:xfrm>
            <a:off x="5115314" y="10"/>
            <a:ext cx="4118110" cy="3401558"/>
          </a:xfrm>
          <a:custGeom>
            <a:avLst/>
            <a:gdLst>
              <a:gd name="connsiteX0" fmla="*/ 0 w 4118110"/>
              <a:gd name="connsiteY0" fmla="*/ 0 h 3401568"/>
              <a:gd name="connsiteX1" fmla="*/ 3343575 w 4118110"/>
              <a:gd name="connsiteY1" fmla="*/ 0 h 3401568"/>
              <a:gd name="connsiteX2" fmla="*/ 3448028 w 4118110"/>
              <a:gd name="connsiteY2" fmla="*/ 215050 h 3401568"/>
              <a:gd name="connsiteX3" fmla="*/ 4113475 w 4118110"/>
              <a:gd name="connsiteY3" fmla="*/ 3133192 h 3401568"/>
              <a:gd name="connsiteX4" fmla="*/ 4118110 w 4118110"/>
              <a:gd name="connsiteY4" fmla="*/ 3401568 h 3401568"/>
              <a:gd name="connsiteX5" fmla="*/ 801224 w 4118110"/>
              <a:gd name="connsiteY5" fmla="*/ 3401568 h 3401568"/>
              <a:gd name="connsiteX6" fmla="*/ 797493 w 4118110"/>
              <a:gd name="connsiteY6" fmla="*/ 3185579 h 3401568"/>
              <a:gd name="connsiteX7" fmla="*/ 22579 w 4118110"/>
              <a:gd name="connsiteY7" fmla="*/ 42066 h 340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C2620D-BAAF-4D5E-8C9F-10B764ED9B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631" r="-2" b="8699"/>
          <a:stretch/>
        </p:blipFill>
        <p:spPr>
          <a:xfrm>
            <a:off x="8530121" y="3456433"/>
            <a:ext cx="3661880" cy="3401568"/>
          </a:xfrm>
          <a:custGeom>
            <a:avLst/>
            <a:gdLst>
              <a:gd name="connsiteX0" fmla="*/ 774544 w 3661880"/>
              <a:gd name="connsiteY0" fmla="*/ 0 h 3401568"/>
              <a:gd name="connsiteX1" fmla="*/ 3661880 w 3661880"/>
              <a:gd name="connsiteY1" fmla="*/ 0 h 3401568"/>
              <a:gd name="connsiteX2" fmla="*/ 3661880 w 3661880"/>
              <a:gd name="connsiteY2" fmla="*/ 3401568 h 3401568"/>
              <a:gd name="connsiteX3" fmla="*/ 0 w 3661880"/>
              <a:gd name="connsiteY3" fmla="*/ 3401568 h 3401568"/>
              <a:gd name="connsiteX4" fmla="*/ 104462 w 3661880"/>
              <a:gd name="connsiteY4" fmla="*/ 3186501 h 3401568"/>
              <a:gd name="connsiteX5" fmla="*/ 769909 w 3661880"/>
              <a:gd name="connsiteY5" fmla="*/ 268359 h 340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61880" h="3401568">
                <a:moveTo>
                  <a:pt x="774544" y="0"/>
                </a:moveTo>
                <a:lnTo>
                  <a:pt x="3661880" y="0"/>
                </a:lnTo>
                <a:lnTo>
                  <a:pt x="3661880" y="3401568"/>
                </a:lnTo>
                <a:lnTo>
                  <a:pt x="0" y="3401568"/>
                </a:lnTo>
                <a:lnTo>
                  <a:pt x="104462" y="3186501"/>
                </a:lnTo>
                <a:cubicBezTo>
                  <a:pt x="492537" y="2345513"/>
                  <a:pt x="732594" y="1346092"/>
                  <a:pt x="769909" y="268359"/>
                </a:cubicBez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497F39-CF26-431B-AD8C-433F7EABDD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203" r="23557"/>
          <a:stretch/>
        </p:blipFill>
        <p:spPr>
          <a:xfrm>
            <a:off x="5168353" y="3456432"/>
            <a:ext cx="4064598" cy="3401568"/>
          </a:xfrm>
          <a:custGeom>
            <a:avLst/>
            <a:gdLst>
              <a:gd name="connsiteX0" fmla="*/ 749132 w 4064598"/>
              <a:gd name="connsiteY0" fmla="*/ 0 h 3401568"/>
              <a:gd name="connsiteX1" fmla="*/ 4064598 w 4064598"/>
              <a:gd name="connsiteY1" fmla="*/ 0 h 3401568"/>
              <a:gd name="connsiteX2" fmla="*/ 4059963 w 4064598"/>
              <a:gd name="connsiteY2" fmla="*/ 268360 h 3401568"/>
              <a:gd name="connsiteX3" fmla="*/ 3394516 w 4064598"/>
              <a:gd name="connsiteY3" fmla="*/ 3186502 h 3401568"/>
              <a:gd name="connsiteX4" fmla="*/ 3290055 w 4064598"/>
              <a:gd name="connsiteY4" fmla="*/ 3401568 h 3401568"/>
              <a:gd name="connsiteX5" fmla="*/ 0 w 4064598"/>
              <a:gd name="connsiteY5" fmla="*/ 3401568 h 3401568"/>
              <a:gd name="connsiteX6" fmla="*/ 79008 w 4064598"/>
              <a:gd name="connsiteY6" fmla="*/ 3238906 h 3401568"/>
              <a:gd name="connsiteX7" fmla="*/ 749563 w 4064598"/>
              <a:gd name="connsiteY7" fmla="*/ 24956 h 340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64598" h="3401568">
                <a:moveTo>
                  <a:pt x="749132" y="0"/>
                </a:moveTo>
                <a:lnTo>
                  <a:pt x="4064598" y="0"/>
                </a:lnTo>
                <a:lnTo>
                  <a:pt x="4059963" y="268360"/>
                </a:lnTo>
                <a:cubicBezTo>
                  <a:pt x="4022649" y="1346093"/>
                  <a:pt x="3782591" y="2345514"/>
                  <a:pt x="3394516" y="3186502"/>
                </a:cubicBezTo>
                <a:lnTo>
                  <a:pt x="3290055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28" name="Freeform: Shape 22">
            <a:extLst>
              <a:ext uri="{FF2B5EF4-FFF2-40B4-BE49-F238E27FC236}">
                <a16:creationId xmlns:a16="http://schemas.microsoft.com/office/drawing/2014/main" id="{E2AC6510-3E38-4777-B5FF-489AB2AFC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7943" cy="6858000"/>
          </a:xfrm>
          <a:custGeom>
            <a:avLst/>
            <a:gdLst>
              <a:gd name="connsiteX0" fmla="*/ 0 w 5927943"/>
              <a:gd name="connsiteY0" fmla="*/ 0 h 6858000"/>
              <a:gd name="connsiteX1" fmla="*/ 5129522 w 5927943"/>
              <a:gd name="connsiteY1" fmla="*/ 0 h 6858000"/>
              <a:gd name="connsiteX2" fmla="*/ 5289639 w 5927943"/>
              <a:gd name="connsiteY2" fmla="*/ 323150 h 6858000"/>
              <a:gd name="connsiteX3" fmla="*/ 5927943 w 5927943"/>
              <a:gd name="connsiteY3" fmla="*/ 3476847 h 6858000"/>
              <a:gd name="connsiteX4" fmla="*/ 5289639 w 5927943"/>
              <a:gd name="connsiteY4" fmla="*/ 6630545 h 6858000"/>
              <a:gd name="connsiteX5" fmla="*/ 5176937 w 5927943"/>
              <a:gd name="connsiteY5" fmla="*/ 6858000 h 6858000"/>
              <a:gd name="connsiteX6" fmla="*/ 0 w 592794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7943" h="6858000">
                <a:moveTo>
                  <a:pt x="0" y="0"/>
                </a:moveTo>
                <a:lnTo>
                  <a:pt x="5129522" y="0"/>
                </a:lnTo>
                <a:lnTo>
                  <a:pt x="5289639" y="323150"/>
                </a:lnTo>
                <a:cubicBezTo>
                  <a:pt x="5692631" y="1223391"/>
                  <a:pt x="5927943" y="2308646"/>
                  <a:pt x="5927943" y="3476847"/>
                </a:cubicBezTo>
                <a:cubicBezTo>
                  <a:pt x="5927943" y="4645048"/>
                  <a:pt x="5692631" y="5730304"/>
                  <a:pt x="5289639" y="6630545"/>
                </a:cubicBezTo>
                <a:lnTo>
                  <a:pt x="517693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01E4E464-521F-49A9-8D9D-6F6979C45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17310" cy="6858000"/>
          </a:xfrm>
          <a:custGeom>
            <a:avLst/>
            <a:gdLst>
              <a:gd name="connsiteX0" fmla="*/ 0 w 5917310"/>
              <a:gd name="connsiteY0" fmla="*/ 0 h 6858000"/>
              <a:gd name="connsiteX1" fmla="*/ 5118889 w 5917310"/>
              <a:gd name="connsiteY1" fmla="*/ 0 h 6858000"/>
              <a:gd name="connsiteX2" fmla="*/ 5279006 w 5917310"/>
              <a:gd name="connsiteY2" fmla="*/ 323150 h 6858000"/>
              <a:gd name="connsiteX3" fmla="*/ 5917310 w 5917310"/>
              <a:gd name="connsiteY3" fmla="*/ 3476847 h 6858000"/>
              <a:gd name="connsiteX4" fmla="*/ 5279006 w 5917310"/>
              <a:gd name="connsiteY4" fmla="*/ 6630545 h 6858000"/>
              <a:gd name="connsiteX5" fmla="*/ 5166304 w 5917310"/>
              <a:gd name="connsiteY5" fmla="*/ 6858000 h 6858000"/>
              <a:gd name="connsiteX6" fmla="*/ 0 w 591731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7310" h="6858000">
                <a:moveTo>
                  <a:pt x="0" y="0"/>
                </a:moveTo>
                <a:lnTo>
                  <a:pt x="5118889" y="0"/>
                </a:lnTo>
                <a:lnTo>
                  <a:pt x="5279006" y="323150"/>
                </a:lnTo>
                <a:cubicBezTo>
                  <a:pt x="5681998" y="1223391"/>
                  <a:pt x="5917310" y="2308646"/>
                  <a:pt x="5917310" y="3476847"/>
                </a:cubicBezTo>
                <a:cubicBezTo>
                  <a:pt x="5917310" y="4645048"/>
                  <a:pt x="5681998" y="5730304"/>
                  <a:pt x="5279006" y="6630545"/>
                </a:cubicBezTo>
                <a:lnTo>
                  <a:pt x="516630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519121-454A-44EE-BEB4-876784289CEB}"/>
              </a:ext>
            </a:extLst>
          </p:cNvPr>
          <p:cNvSpPr/>
          <p:nvPr/>
        </p:nvSpPr>
        <p:spPr>
          <a:xfrm>
            <a:off x="438912" y="1527048"/>
            <a:ext cx="5262092" cy="312892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600" b="1" kern="1200" dirty="0">
                <a:solidFill>
                  <a:schemeClr val="tx1"/>
                </a:solidFill>
                <a:latin typeface="Butler"/>
                <a:ea typeface="+mj-ea"/>
                <a:cs typeface="+mj-cs"/>
              </a:rPr>
              <a:t>Age-friendly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600" b="1" dirty="0">
                <a:latin typeface="Butler"/>
                <a:ea typeface="+mj-ea"/>
                <a:cs typeface="+mj-cs"/>
              </a:rPr>
              <a:t>Conference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600" b="1" dirty="0">
                <a:latin typeface="Butler"/>
                <a:ea typeface="+mj-ea"/>
                <a:cs typeface="+mj-cs"/>
              </a:rPr>
              <a:t>Sessions</a:t>
            </a:r>
            <a:b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5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1CD565B-6ECC-4F9F-9651-D9B02A7EB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AD781A-9E67-4BF8-A26E-B95B5F8B50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817" r="22615"/>
          <a:stretch/>
        </p:blipFill>
        <p:spPr>
          <a:xfrm>
            <a:off x="8529321" y="10"/>
            <a:ext cx="3662680" cy="3401558"/>
          </a:xfrm>
          <a:custGeom>
            <a:avLst/>
            <a:gdLst>
              <a:gd name="connsiteX0" fmla="*/ 0 w 3662680"/>
              <a:gd name="connsiteY0" fmla="*/ 0 h 3401568"/>
              <a:gd name="connsiteX1" fmla="*/ 3662680 w 3662680"/>
              <a:gd name="connsiteY1" fmla="*/ 0 h 3401568"/>
              <a:gd name="connsiteX2" fmla="*/ 3662680 w 3662680"/>
              <a:gd name="connsiteY2" fmla="*/ 3401568 h 3401568"/>
              <a:gd name="connsiteX3" fmla="*/ 774527 w 3662680"/>
              <a:gd name="connsiteY3" fmla="*/ 3401568 h 3401568"/>
              <a:gd name="connsiteX4" fmla="*/ 769892 w 3662680"/>
              <a:gd name="connsiteY4" fmla="*/ 3133175 h 3401568"/>
              <a:gd name="connsiteX5" fmla="*/ 104445 w 3662680"/>
              <a:gd name="connsiteY5" fmla="*/ 215033 h 340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52DEE4C-2D60-4B27-8ABB-1D595DF08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461119"/>
            <a:ext cx="501907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9E5665-4A14-4D35-8246-207AC32546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135182" y="6356350"/>
            <a:ext cx="161790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fld id="{81B15D69-A5A0-5A4D-A092-BB84571DF4BE}" type="slidenum"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>
                <a:lnSpc>
                  <a:spcPct val="90000"/>
                </a:lnSpc>
                <a:spcAft>
                  <a:spcPts val="600"/>
                </a:spcAft>
              </a:pPr>
              <a:t>10</a:t>
            </a:fld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 / INTERNATIONAL FEDERATION ON AGEING</a:t>
            </a:r>
          </a:p>
        </p:txBody>
      </p:sp>
    </p:spTree>
    <p:extLst>
      <p:ext uri="{BB962C8B-B14F-4D97-AF65-F5344CB8AC3E}">
        <p14:creationId xmlns:p14="http://schemas.microsoft.com/office/powerpoint/2010/main" val="1709628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4B40E075-30AB-41D6-BFDD-B25C4985C7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4101"/>
            <a:ext cx="4202870" cy="2878523"/>
          </a:xfrm>
          <a:custGeom>
            <a:avLst/>
            <a:gdLst>
              <a:gd name="connsiteX0" fmla="*/ 4202870 w 4202870"/>
              <a:gd name="connsiteY0" fmla="*/ 2878523 h 2878523"/>
              <a:gd name="connsiteX1" fmla="*/ 0 w 4202870"/>
              <a:gd name="connsiteY1" fmla="*/ 2878523 h 2878523"/>
              <a:gd name="connsiteX2" fmla="*/ 2878523 w 4202870"/>
              <a:gd name="connsiteY2" fmla="*/ 0 h 2878523"/>
              <a:gd name="connsiteX3" fmla="*/ 4202870 w 4202870"/>
              <a:gd name="connsiteY3" fmla="*/ 1324347 h 2878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2870" h="2878523">
                <a:moveTo>
                  <a:pt x="4202870" y="2878523"/>
                </a:moveTo>
                <a:lnTo>
                  <a:pt x="0" y="2878523"/>
                </a:lnTo>
                <a:lnTo>
                  <a:pt x="2878523" y="0"/>
                </a:lnTo>
                <a:lnTo>
                  <a:pt x="4202870" y="1324347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1D5DFC5-85CD-4DB0-9549-D5AA3A1FD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1481849" y="4022486"/>
            <a:ext cx="3655570" cy="2646427"/>
          </a:xfrm>
          <a:custGeom>
            <a:avLst/>
            <a:gdLst>
              <a:gd name="connsiteX0" fmla="*/ 0 w 2736866"/>
              <a:gd name="connsiteY0" fmla="*/ 0 h 1981337"/>
              <a:gd name="connsiteX1" fmla="*/ 2736866 w 2736866"/>
              <a:gd name="connsiteY1" fmla="*/ 0 h 1981337"/>
              <a:gd name="connsiteX2" fmla="*/ 2736866 w 2736866"/>
              <a:gd name="connsiteY2" fmla="*/ 1225808 h 1981337"/>
              <a:gd name="connsiteX3" fmla="*/ 1981337 w 2736866"/>
              <a:gd name="connsiteY3" fmla="*/ 1981337 h 198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6866" h="1981337">
                <a:moveTo>
                  <a:pt x="0" y="0"/>
                </a:moveTo>
                <a:lnTo>
                  <a:pt x="2736866" y="0"/>
                </a:lnTo>
                <a:lnTo>
                  <a:pt x="2736866" y="1225808"/>
                </a:lnTo>
                <a:lnTo>
                  <a:pt x="1981337" y="1981337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9F2DF91-4956-4FED-AAF9-98B74CFED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082775" y="4721406"/>
            <a:ext cx="3124834" cy="3124834"/>
          </a:xfrm>
          <a:custGeom>
            <a:avLst/>
            <a:gdLst>
              <a:gd name="connsiteX0" fmla="*/ 0 w 4070846"/>
              <a:gd name="connsiteY0" fmla="*/ 0 h 4070846"/>
              <a:gd name="connsiteX1" fmla="*/ 4070846 w 4070846"/>
              <a:gd name="connsiteY1" fmla="*/ 0 h 4070846"/>
              <a:gd name="connsiteX2" fmla="*/ 4070846 w 4070846"/>
              <a:gd name="connsiteY2" fmla="*/ 1063476 h 4070846"/>
              <a:gd name="connsiteX3" fmla="*/ 1063476 w 4070846"/>
              <a:gd name="connsiteY3" fmla="*/ 4070846 h 4070846"/>
              <a:gd name="connsiteX4" fmla="*/ 0 w 4070846"/>
              <a:gd name="connsiteY4" fmla="*/ 4070846 h 407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0846" h="4070846">
                <a:moveTo>
                  <a:pt x="0" y="0"/>
                </a:moveTo>
                <a:lnTo>
                  <a:pt x="4070846" y="0"/>
                </a:lnTo>
                <a:lnTo>
                  <a:pt x="4070846" y="1063476"/>
                </a:lnTo>
                <a:lnTo>
                  <a:pt x="1063476" y="4070846"/>
                </a:lnTo>
                <a:lnTo>
                  <a:pt x="0" y="4070846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317FA41-DFFF-4E14-B0E1-F1171106C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763614" y="2441510"/>
            <a:ext cx="4947321" cy="4462142"/>
          </a:xfrm>
          <a:custGeom>
            <a:avLst/>
            <a:gdLst>
              <a:gd name="connsiteX0" fmla="*/ 0 w 4947321"/>
              <a:gd name="connsiteY0" fmla="*/ 0 h 4462142"/>
              <a:gd name="connsiteX1" fmla="*/ 0 w 4947321"/>
              <a:gd name="connsiteY1" fmla="*/ 1115211 h 4462142"/>
              <a:gd name="connsiteX2" fmla="*/ 3346931 w 4947321"/>
              <a:gd name="connsiteY2" fmla="*/ 4462142 h 4462142"/>
              <a:gd name="connsiteX3" fmla="*/ 4947321 w 4947321"/>
              <a:gd name="connsiteY3" fmla="*/ 2861751 h 4462142"/>
              <a:gd name="connsiteX4" fmla="*/ 4947321 w 4947321"/>
              <a:gd name="connsiteY4" fmla="*/ 0 h 4462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7321" h="4462142">
                <a:moveTo>
                  <a:pt x="0" y="0"/>
                </a:moveTo>
                <a:lnTo>
                  <a:pt x="0" y="1115211"/>
                </a:lnTo>
                <a:lnTo>
                  <a:pt x="3346931" y="4462142"/>
                </a:lnTo>
                <a:lnTo>
                  <a:pt x="4947321" y="2861751"/>
                </a:lnTo>
                <a:lnTo>
                  <a:pt x="4947321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sitting in chairs in front of a crowd&#10;&#10;Description automatically generated">
            <a:extLst>
              <a:ext uri="{FF2B5EF4-FFF2-40B4-BE49-F238E27FC236}">
                <a16:creationId xmlns:a16="http://schemas.microsoft.com/office/drawing/2014/main" id="{7D95ED60-18FA-4127-A903-DE7CBC0B52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175" b="3"/>
          <a:stretch/>
        </p:blipFill>
        <p:spPr>
          <a:xfrm>
            <a:off x="6096000" y="1"/>
            <a:ext cx="4768968" cy="3429243"/>
          </a:xfrm>
          <a:custGeom>
            <a:avLst/>
            <a:gdLst>
              <a:gd name="connsiteX0" fmla="*/ 1044759 w 4768968"/>
              <a:gd name="connsiteY0" fmla="*/ 0 h 3429243"/>
              <a:gd name="connsiteX1" fmla="*/ 3724209 w 4768968"/>
              <a:gd name="connsiteY1" fmla="*/ 0 h 3429243"/>
              <a:gd name="connsiteX2" fmla="*/ 4768968 w 4768968"/>
              <a:gd name="connsiteY2" fmla="*/ 1044760 h 3429243"/>
              <a:gd name="connsiteX3" fmla="*/ 2384484 w 4768968"/>
              <a:gd name="connsiteY3" fmla="*/ 3429243 h 3429243"/>
              <a:gd name="connsiteX4" fmla="*/ 0 w 4768968"/>
              <a:gd name="connsiteY4" fmla="*/ 1044760 h 3429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8968" h="3429243">
                <a:moveTo>
                  <a:pt x="1044759" y="0"/>
                </a:moveTo>
                <a:lnTo>
                  <a:pt x="3724209" y="0"/>
                </a:lnTo>
                <a:lnTo>
                  <a:pt x="4768968" y="1044760"/>
                </a:lnTo>
                <a:lnTo>
                  <a:pt x="2384484" y="3429243"/>
                </a:lnTo>
                <a:lnTo>
                  <a:pt x="0" y="1044760"/>
                </a:lnTo>
                <a:close/>
              </a:path>
            </a:pathLst>
          </a:cu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656F6E87-38EE-4DEA-B7D9-AC61643B3B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6" r="4839" b="3"/>
          <a:stretch/>
        </p:blipFill>
        <p:spPr>
          <a:xfrm>
            <a:off x="1327032" y="1"/>
            <a:ext cx="4768968" cy="3429243"/>
          </a:xfrm>
          <a:custGeom>
            <a:avLst/>
            <a:gdLst>
              <a:gd name="connsiteX0" fmla="*/ 1044759 w 4768968"/>
              <a:gd name="connsiteY0" fmla="*/ 0 h 3429243"/>
              <a:gd name="connsiteX1" fmla="*/ 3724209 w 4768968"/>
              <a:gd name="connsiteY1" fmla="*/ 0 h 3429243"/>
              <a:gd name="connsiteX2" fmla="*/ 4768968 w 4768968"/>
              <a:gd name="connsiteY2" fmla="*/ 1044760 h 3429243"/>
              <a:gd name="connsiteX3" fmla="*/ 2384484 w 4768968"/>
              <a:gd name="connsiteY3" fmla="*/ 3429243 h 3429243"/>
              <a:gd name="connsiteX4" fmla="*/ 0 w 4768968"/>
              <a:gd name="connsiteY4" fmla="*/ 1044760 h 3429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8968" h="3429243">
                <a:moveTo>
                  <a:pt x="1044759" y="0"/>
                </a:moveTo>
                <a:lnTo>
                  <a:pt x="3724209" y="0"/>
                </a:lnTo>
                <a:lnTo>
                  <a:pt x="4768968" y="1044760"/>
                </a:lnTo>
                <a:lnTo>
                  <a:pt x="2384484" y="3429243"/>
                </a:lnTo>
                <a:lnTo>
                  <a:pt x="0" y="1044760"/>
                </a:lnTo>
                <a:close/>
              </a:path>
            </a:pathLst>
          </a:cu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64B34FC-C265-4AB5-95E3-CD80F42E45A4}"/>
              </a:ext>
            </a:extLst>
          </p:cNvPr>
          <p:cNvSpPr/>
          <p:nvPr/>
        </p:nvSpPr>
        <p:spPr>
          <a:xfrm>
            <a:off x="4286858" y="2761554"/>
            <a:ext cx="3618284" cy="1345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 kern="1200" dirty="0">
                <a:solidFill>
                  <a:srgbClr val="080808"/>
                </a:solidFill>
                <a:latin typeface="Butler"/>
                <a:ea typeface="+mj-ea"/>
                <a:cs typeface="+mj-cs"/>
              </a:rPr>
              <a:t>Age-friendly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 kern="1200" dirty="0">
                <a:solidFill>
                  <a:srgbClr val="080808"/>
                </a:solidFill>
                <a:latin typeface="Butler"/>
                <a:ea typeface="+mj-ea"/>
                <a:cs typeface="+mj-cs"/>
              </a:rPr>
              <a:t>Paper Sessions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15mins plus questions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6D203FA-9405-4E71-9D22-0D9ED95C7A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1847323" y="1610940"/>
            <a:ext cx="723574" cy="723574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erson standing in front of a computer&#10;&#10;Description automatically generated">
            <a:extLst>
              <a:ext uri="{FF2B5EF4-FFF2-40B4-BE49-F238E27FC236}">
                <a16:creationId xmlns:a16="http://schemas.microsoft.com/office/drawing/2014/main" id="{E6D5A5D1-1456-4B97-A373-47134ABFA1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045" b="-3"/>
          <a:stretch/>
        </p:blipFill>
        <p:spPr>
          <a:xfrm>
            <a:off x="1321659" y="3433346"/>
            <a:ext cx="4768968" cy="3424654"/>
          </a:xfrm>
          <a:custGeom>
            <a:avLst/>
            <a:gdLst>
              <a:gd name="connsiteX0" fmla="*/ 2384485 w 4768968"/>
              <a:gd name="connsiteY0" fmla="*/ 0 h 3424654"/>
              <a:gd name="connsiteX1" fmla="*/ 4768968 w 4768968"/>
              <a:gd name="connsiteY1" fmla="*/ 2384485 h 3424654"/>
              <a:gd name="connsiteX2" fmla="*/ 3728799 w 4768968"/>
              <a:gd name="connsiteY2" fmla="*/ 3424654 h 3424654"/>
              <a:gd name="connsiteX3" fmla="*/ 1040170 w 4768968"/>
              <a:gd name="connsiteY3" fmla="*/ 3424654 h 3424654"/>
              <a:gd name="connsiteX4" fmla="*/ 0 w 4768968"/>
              <a:gd name="connsiteY4" fmla="*/ 2384485 h 3424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8968" h="3424654">
                <a:moveTo>
                  <a:pt x="2384485" y="0"/>
                </a:moveTo>
                <a:lnTo>
                  <a:pt x="4768968" y="2384485"/>
                </a:lnTo>
                <a:lnTo>
                  <a:pt x="3728799" y="3424654"/>
                </a:lnTo>
                <a:lnTo>
                  <a:pt x="1040170" y="3424654"/>
                </a:lnTo>
                <a:lnTo>
                  <a:pt x="0" y="2384485"/>
                </a:lnTo>
                <a:close/>
              </a:path>
            </a:pathLst>
          </a:custGeom>
        </p:spPr>
      </p:pic>
      <p:sp>
        <p:nvSpPr>
          <p:cNvPr id="34" name="Frame 33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6BA8AA-EECA-4E61-8223-3BE8D464BF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01457" y="6356350"/>
            <a:ext cx="256881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fld id="{81B15D69-A5A0-5A4D-A092-BB84571DF4BE}" type="slidenum">
              <a:rPr lang="en-US" sz="9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algn="r">
                <a:lnSpc>
                  <a:spcPct val="90000"/>
                </a:lnSpc>
                <a:spcAft>
                  <a:spcPts val="600"/>
                </a:spcAft>
              </a:pPr>
              <a:t>11</a:t>
            </a:fld>
            <a:r>
              <a:rPr lang="en-US" sz="9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 / INTERNATIONAL FEDERATION ON AGEING</a:t>
            </a:r>
          </a:p>
        </p:txBody>
      </p:sp>
    </p:spTree>
    <p:extLst>
      <p:ext uri="{BB962C8B-B14F-4D97-AF65-F5344CB8AC3E}">
        <p14:creationId xmlns:p14="http://schemas.microsoft.com/office/powerpoint/2010/main" val="1251511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39DB30E-C3ED-4CEE-9F6D-2C7541F30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person, building, indoor, luggage&#10;&#10;Description automatically generated">
            <a:extLst>
              <a:ext uri="{FF2B5EF4-FFF2-40B4-BE49-F238E27FC236}">
                <a16:creationId xmlns:a16="http://schemas.microsoft.com/office/drawing/2014/main" id="{13FCABA1-D504-4BD5-8668-DC7EBDC54B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4001"/>
          <a:stretch/>
        </p:blipFill>
        <p:spPr>
          <a:xfrm>
            <a:off x="3024112" y="983227"/>
            <a:ext cx="9167888" cy="5874772"/>
          </a:xfrm>
          <a:custGeom>
            <a:avLst/>
            <a:gdLst>
              <a:gd name="connsiteX0" fmla="*/ 3607511 w 9167888"/>
              <a:gd name="connsiteY0" fmla="*/ 0 h 5874772"/>
              <a:gd name="connsiteX1" fmla="*/ 9067534 w 9167888"/>
              <a:gd name="connsiteY1" fmla="*/ 0 h 5874772"/>
              <a:gd name="connsiteX2" fmla="*/ 9167888 w 9167888"/>
              <a:gd name="connsiteY2" fmla="*/ 7923 h 5874772"/>
              <a:gd name="connsiteX3" fmla="*/ 9167888 w 9167888"/>
              <a:gd name="connsiteY3" fmla="*/ 5874772 h 5874772"/>
              <a:gd name="connsiteX4" fmla="*/ 27685 w 9167888"/>
              <a:gd name="connsiteY4" fmla="*/ 5874772 h 5874772"/>
              <a:gd name="connsiteX5" fmla="*/ 24376 w 9167888"/>
              <a:gd name="connsiteY5" fmla="*/ 5862584 h 5874772"/>
              <a:gd name="connsiteX6" fmla="*/ 97502 w 9167888"/>
              <a:gd name="connsiteY6" fmla="*/ 5167850 h 5874772"/>
              <a:gd name="connsiteX7" fmla="*/ 2827510 w 9167888"/>
              <a:gd name="connsiteY7" fmla="*/ 438782 h 5874772"/>
              <a:gd name="connsiteX8" fmla="*/ 3607511 w 9167888"/>
              <a:gd name="connsiteY8" fmla="*/ 0 h 587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67888" h="5874772">
                <a:moveTo>
                  <a:pt x="3607511" y="0"/>
                </a:moveTo>
                <a:cubicBezTo>
                  <a:pt x="3607511" y="0"/>
                  <a:pt x="3607511" y="0"/>
                  <a:pt x="9067534" y="0"/>
                </a:cubicBezTo>
                <a:lnTo>
                  <a:pt x="9167888" y="7923"/>
                </a:lnTo>
                <a:lnTo>
                  <a:pt x="9167888" y="5874772"/>
                </a:lnTo>
                <a:lnTo>
                  <a:pt x="27685" y="5874772"/>
                </a:lnTo>
                <a:lnTo>
                  <a:pt x="24376" y="5862584"/>
                </a:lnTo>
                <a:cubicBezTo>
                  <a:pt x="-24375" y="5631005"/>
                  <a:pt x="0" y="5362863"/>
                  <a:pt x="97502" y="5167850"/>
                </a:cubicBezTo>
                <a:cubicBezTo>
                  <a:pt x="97502" y="5167850"/>
                  <a:pt x="97502" y="5167850"/>
                  <a:pt x="2827510" y="438782"/>
                </a:cubicBezTo>
                <a:cubicBezTo>
                  <a:pt x="2973760" y="195014"/>
                  <a:pt x="3331265" y="0"/>
                  <a:pt x="3607511" y="0"/>
                </a:cubicBezTo>
                <a:close/>
              </a:path>
            </a:pathLst>
          </a:custGeom>
        </p:spPr>
      </p:pic>
      <p:pic>
        <p:nvPicPr>
          <p:cNvPr id="6" name="Picture 5" descr="A person standing in front of a computer&#10;&#10;Description automatically generated">
            <a:extLst>
              <a:ext uri="{FF2B5EF4-FFF2-40B4-BE49-F238E27FC236}">
                <a16:creationId xmlns:a16="http://schemas.microsoft.com/office/drawing/2014/main" id="{725C2D8B-0485-4251-8B97-AF135CE8BF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92" r="-1" b="-1"/>
          <a:stretch/>
        </p:blipFill>
        <p:spPr>
          <a:xfrm>
            <a:off x="3" y="2"/>
            <a:ext cx="5754962" cy="5334737"/>
          </a:xfrm>
          <a:custGeom>
            <a:avLst/>
            <a:gdLst>
              <a:gd name="connsiteX0" fmla="*/ 0 w 5754962"/>
              <a:gd name="connsiteY0" fmla="*/ 339531 h 5334737"/>
              <a:gd name="connsiteX1" fmla="*/ 54301 w 5754962"/>
              <a:gd name="connsiteY1" fmla="*/ 339531 h 5334737"/>
              <a:gd name="connsiteX2" fmla="*/ 1340585 w 5754962"/>
              <a:gd name="connsiteY2" fmla="*/ 339531 h 5334737"/>
              <a:gd name="connsiteX3" fmla="*/ 1713506 w 5754962"/>
              <a:gd name="connsiteY3" fmla="*/ 556265 h 5334737"/>
              <a:gd name="connsiteX4" fmla="*/ 2909965 w 5754962"/>
              <a:gd name="connsiteY4" fmla="*/ 2625561 h 5334737"/>
              <a:gd name="connsiteX5" fmla="*/ 2909965 w 5754962"/>
              <a:gd name="connsiteY5" fmla="*/ 3048708 h 5334737"/>
              <a:gd name="connsiteX6" fmla="*/ 1713506 w 5754962"/>
              <a:gd name="connsiteY6" fmla="*/ 5118003 h 5334737"/>
              <a:gd name="connsiteX7" fmla="*/ 1340585 w 5754962"/>
              <a:gd name="connsiteY7" fmla="*/ 5334737 h 5334737"/>
              <a:gd name="connsiteX8" fmla="*/ 85990 w 5754962"/>
              <a:gd name="connsiteY8" fmla="*/ 5334737 h 5334737"/>
              <a:gd name="connsiteX9" fmla="*/ 0 w 5754962"/>
              <a:gd name="connsiteY9" fmla="*/ 5334737 h 5334737"/>
              <a:gd name="connsiteX10" fmla="*/ 2861712 w 5754962"/>
              <a:gd name="connsiteY10" fmla="*/ 0 h 5334737"/>
              <a:gd name="connsiteX11" fmla="*/ 5175003 w 5754962"/>
              <a:gd name="connsiteY11" fmla="*/ 0 h 5334737"/>
              <a:gd name="connsiteX12" fmla="*/ 5220943 w 5754962"/>
              <a:gd name="connsiteY12" fmla="*/ 79581 h 5334737"/>
              <a:gd name="connsiteX13" fmla="*/ 5724962 w 5754962"/>
              <a:gd name="connsiteY13" fmla="*/ 952668 h 5334737"/>
              <a:gd name="connsiteX14" fmla="*/ 5724962 w 5754962"/>
              <a:gd name="connsiteY14" fmla="*/ 1201564 h 5334737"/>
              <a:gd name="connsiteX15" fmla="*/ 4978322 w 5754962"/>
              <a:gd name="connsiteY15" fmla="*/ 2494933 h 5334737"/>
              <a:gd name="connsiteX16" fmla="*/ 4764999 w 5754962"/>
              <a:gd name="connsiteY16" fmla="*/ 2614935 h 5334737"/>
              <a:gd name="connsiteX17" fmla="*/ 3271717 w 5754962"/>
              <a:gd name="connsiteY17" fmla="*/ 2614935 h 5334737"/>
              <a:gd name="connsiteX18" fmla="*/ 3058392 w 5754962"/>
              <a:gd name="connsiteY18" fmla="*/ 2494933 h 5334737"/>
              <a:gd name="connsiteX19" fmla="*/ 2311754 w 5754962"/>
              <a:gd name="connsiteY19" fmla="*/ 1201564 h 5334737"/>
              <a:gd name="connsiteX20" fmla="*/ 2311754 w 5754962"/>
              <a:gd name="connsiteY20" fmla="*/ 952668 h 5334737"/>
              <a:gd name="connsiteX21" fmla="*/ 2811944 w 5754962"/>
              <a:gd name="connsiteY21" fmla="*/ 86212 h 5334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754962" h="5334737">
                <a:moveTo>
                  <a:pt x="0" y="339531"/>
                </a:moveTo>
                <a:lnTo>
                  <a:pt x="54301" y="339531"/>
                </a:lnTo>
                <a:cubicBezTo>
                  <a:pt x="1340585" y="339531"/>
                  <a:pt x="1340585" y="339531"/>
                  <a:pt x="1340585" y="339531"/>
                </a:cubicBezTo>
                <a:cubicBezTo>
                  <a:pt x="1495969" y="339531"/>
                  <a:pt x="1635814" y="422097"/>
                  <a:pt x="1713506" y="556265"/>
                </a:cubicBezTo>
                <a:cubicBezTo>
                  <a:pt x="2909965" y="2625561"/>
                  <a:pt x="2909965" y="2625561"/>
                  <a:pt x="2909965" y="2625561"/>
                </a:cubicBezTo>
                <a:cubicBezTo>
                  <a:pt x="2987657" y="2754570"/>
                  <a:pt x="2987657" y="2919700"/>
                  <a:pt x="2909965" y="3048708"/>
                </a:cubicBezTo>
                <a:cubicBezTo>
                  <a:pt x="1713506" y="5118003"/>
                  <a:pt x="1713506" y="5118003"/>
                  <a:pt x="1713506" y="5118003"/>
                </a:cubicBezTo>
                <a:cubicBezTo>
                  <a:pt x="1635814" y="5252173"/>
                  <a:pt x="1495969" y="5334737"/>
                  <a:pt x="1340585" y="5334737"/>
                </a:cubicBezTo>
                <a:cubicBezTo>
                  <a:pt x="816002" y="5334737"/>
                  <a:pt x="406171" y="5334737"/>
                  <a:pt x="85990" y="5334737"/>
                </a:cubicBezTo>
                <a:lnTo>
                  <a:pt x="0" y="5334737"/>
                </a:lnTo>
                <a:close/>
                <a:moveTo>
                  <a:pt x="2861712" y="0"/>
                </a:moveTo>
                <a:lnTo>
                  <a:pt x="5175003" y="0"/>
                </a:lnTo>
                <a:lnTo>
                  <a:pt x="5220943" y="79581"/>
                </a:lnTo>
                <a:cubicBezTo>
                  <a:pt x="5331226" y="270618"/>
                  <a:pt x="5491637" y="548491"/>
                  <a:pt x="5724962" y="952668"/>
                </a:cubicBezTo>
                <a:cubicBezTo>
                  <a:pt x="5764962" y="1023782"/>
                  <a:pt x="5764962" y="1130450"/>
                  <a:pt x="5724962" y="1201564"/>
                </a:cubicBezTo>
                <a:cubicBezTo>
                  <a:pt x="5724962" y="1201564"/>
                  <a:pt x="5724962" y="1201564"/>
                  <a:pt x="4978322" y="2494933"/>
                </a:cubicBezTo>
                <a:cubicBezTo>
                  <a:pt x="4942768" y="2561602"/>
                  <a:pt x="4844993" y="2614935"/>
                  <a:pt x="4764999" y="2614935"/>
                </a:cubicBezTo>
                <a:lnTo>
                  <a:pt x="3271717" y="2614935"/>
                </a:lnTo>
                <a:cubicBezTo>
                  <a:pt x="3196167" y="2614935"/>
                  <a:pt x="3098390" y="2561602"/>
                  <a:pt x="3058392" y="2494933"/>
                </a:cubicBezTo>
                <a:cubicBezTo>
                  <a:pt x="3058392" y="2494933"/>
                  <a:pt x="3058392" y="2494933"/>
                  <a:pt x="2311754" y="1201564"/>
                </a:cubicBezTo>
                <a:cubicBezTo>
                  <a:pt x="2276199" y="1130450"/>
                  <a:pt x="2276199" y="1023782"/>
                  <a:pt x="2311754" y="952668"/>
                </a:cubicBezTo>
                <a:cubicBezTo>
                  <a:pt x="2311754" y="952668"/>
                  <a:pt x="2311754" y="952668"/>
                  <a:pt x="2811944" y="86212"/>
                </a:cubicBezTo>
                <a:close/>
              </a:path>
            </a:pathLst>
          </a:cu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CDAEB3-5045-44D8-ACB7-458F6AA20C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46536" y="6035040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fld id="{81B15D69-A5A0-5A4D-A092-BB84571DF4BE}" type="slidenum">
              <a:rPr lang="en-US" sz="30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ctr">
                <a:lnSpc>
                  <a:spcPct val="90000"/>
                </a:lnSpc>
                <a:spcAft>
                  <a:spcPts val="600"/>
                </a:spcAft>
              </a:pPr>
              <a:t>12</a:t>
            </a:fld>
            <a:r>
              <a:rPr lang="en-US" sz="3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 / INTERNATIONAL FEDERATION ON AGEING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92618D-9A01-49A3-A77E-58B29D72A204}"/>
              </a:ext>
            </a:extLst>
          </p:cNvPr>
          <p:cNvSpPr/>
          <p:nvPr/>
        </p:nvSpPr>
        <p:spPr>
          <a:xfrm>
            <a:off x="5674505" y="83943"/>
            <a:ext cx="6361985" cy="1129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chemeClr val="tx1"/>
                </a:solidFill>
                <a:latin typeface="Butler"/>
                <a:ea typeface="+mj-ea"/>
                <a:cs typeface="+mj-cs"/>
              </a:rPr>
              <a:t>Age-friendly Poster Sessions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000" kern="1200" dirty="0">
              <a:solidFill>
                <a:schemeClr val="tx1"/>
              </a:solidFill>
              <a:latin typeface="Butler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224711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9BCDC4-9364-4A37-BC85-2B9EA0D3BBAA}"/>
              </a:ext>
            </a:extLst>
          </p:cNvPr>
          <p:cNvSpPr/>
          <p:nvPr/>
        </p:nvSpPr>
        <p:spPr>
          <a:xfrm>
            <a:off x="1036684" y="1152144"/>
            <a:ext cx="3888999" cy="30723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Age-friendly Symposia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1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Sessions 1-1.5hrs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1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3-4 speakers on a related AFCC theme </a:t>
            </a:r>
          </a:p>
        </p:txBody>
      </p:sp>
      <p:pic>
        <p:nvPicPr>
          <p:cNvPr id="15" name="Picture 14" descr="A person wearing a hat&#10;&#10;Description automatically generated">
            <a:extLst>
              <a:ext uri="{FF2B5EF4-FFF2-40B4-BE49-F238E27FC236}">
                <a16:creationId xmlns:a16="http://schemas.microsoft.com/office/drawing/2014/main" id="{749241B2-6CEA-4283-8E7D-F064696437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89" r="18088" b="-1"/>
          <a:stretch/>
        </p:blipFill>
        <p:spPr>
          <a:xfrm>
            <a:off x="5419898" y="-1"/>
            <a:ext cx="3374136" cy="3225671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25670"/>
            <a:ext cx="606972" cy="36323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4BB45E3C-9124-4746-B8A6-5874B8B19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91" name="Rectangle 64">
              <a:extLst>
                <a:ext uri="{FF2B5EF4-FFF2-40B4-BE49-F238E27FC236}">
                  <a16:creationId xmlns:a16="http://schemas.microsoft.com/office/drawing/2014/main" id="{1116C9EE-A953-4A52-B969-0AA2422CDE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66">
              <a:extLst>
                <a:ext uri="{FF2B5EF4-FFF2-40B4-BE49-F238E27FC236}">
                  <a16:creationId xmlns:a16="http://schemas.microsoft.com/office/drawing/2014/main" id="{B2F7F928-99E1-48F5-B5D3-5B8354B8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64">
              <a:extLst>
                <a:ext uri="{FF2B5EF4-FFF2-40B4-BE49-F238E27FC236}">
                  <a16:creationId xmlns:a16="http://schemas.microsoft.com/office/drawing/2014/main" id="{697C9073-C3C8-444F-B961-E330E9FB79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66">
              <a:extLst>
                <a:ext uri="{FF2B5EF4-FFF2-40B4-BE49-F238E27FC236}">
                  <a16:creationId xmlns:a16="http://schemas.microsoft.com/office/drawing/2014/main" id="{4BD03F0D-F8A6-4A5E-9EEF-553BAD0D35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64">
              <a:extLst>
                <a:ext uri="{FF2B5EF4-FFF2-40B4-BE49-F238E27FC236}">
                  <a16:creationId xmlns:a16="http://schemas.microsoft.com/office/drawing/2014/main" id="{B0D59551-B3E8-4219-A2CB-5C378EBC27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66">
              <a:extLst>
                <a:ext uri="{FF2B5EF4-FFF2-40B4-BE49-F238E27FC236}">
                  <a16:creationId xmlns:a16="http://schemas.microsoft.com/office/drawing/2014/main" id="{95E08868-A5A9-4138-9ECE-D9C531A703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64">
              <a:extLst>
                <a:ext uri="{FF2B5EF4-FFF2-40B4-BE49-F238E27FC236}">
                  <a16:creationId xmlns:a16="http://schemas.microsoft.com/office/drawing/2014/main" id="{E99FFC8D-5C3F-4B4A-BB41-43B0AA5AC7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66">
              <a:extLst>
                <a:ext uri="{FF2B5EF4-FFF2-40B4-BE49-F238E27FC236}">
                  <a16:creationId xmlns:a16="http://schemas.microsoft.com/office/drawing/2014/main" id="{427F5C37-6599-4F6C-8890-29CA11A3B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64">
              <a:extLst>
                <a:ext uri="{FF2B5EF4-FFF2-40B4-BE49-F238E27FC236}">
                  <a16:creationId xmlns:a16="http://schemas.microsoft.com/office/drawing/2014/main" id="{8BEA7B94-62C8-476F-99EF-240BD0061E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66">
              <a:extLst>
                <a:ext uri="{FF2B5EF4-FFF2-40B4-BE49-F238E27FC236}">
                  <a16:creationId xmlns:a16="http://schemas.microsoft.com/office/drawing/2014/main" id="{02017760-64D3-46D0-ADF1-AFA5C2FC0F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64">
              <a:extLst>
                <a:ext uri="{FF2B5EF4-FFF2-40B4-BE49-F238E27FC236}">
                  <a16:creationId xmlns:a16="http://schemas.microsoft.com/office/drawing/2014/main" id="{FDC5DD74-2AB5-4842-8942-E7FABD8C2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66">
              <a:extLst>
                <a:ext uri="{FF2B5EF4-FFF2-40B4-BE49-F238E27FC236}">
                  <a16:creationId xmlns:a16="http://schemas.microsoft.com/office/drawing/2014/main" id="{916CAC45-DB00-425C-8F70-A1D37DBBC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64">
              <a:extLst>
                <a:ext uri="{FF2B5EF4-FFF2-40B4-BE49-F238E27FC236}">
                  <a16:creationId xmlns:a16="http://schemas.microsoft.com/office/drawing/2014/main" id="{047F6E66-3F39-4E06-A4AD-10697CE809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66">
              <a:extLst>
                <a:ext uri="{FF2B5EF4-FFF2-40B4-BE49-F238E27FC236}">
                  <a16:creationId xmlns:a16="http://schemas.microsoft.com/office/drawing/2014/main" id="{574C3ACC-6AA7-468F-A59F-DC3C0CC894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64">
              <a:extLst>
                <a:ext uri="{FF2B5EF4-FFF2-40B4-BE49-F238E27FC236}">
                  <a16:creationId xmlns:a16="http://schemas.microsoft.com/office/drawing/2014/main" id="{A9A92968-DAAD-44FA-A705-0371FB286F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66">
              <a:extLst>
                <a:ext uri="{FF2B5EF4-FFF2-40B4-BE49-F238E27FC236}">
                  <a16:creationId xmlns:a16="http://schemas.microsoft.com/office/drawing/2014/main" id="{54D1257C-E33C-4354-A032-097799C98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64">
              <a:extLst>
                <a:ext uri="{FF2B5EF4-FFF2-40B4-BE49-F238E27FC236}">
                  <a16:creationId xmlns:a16="http://schemas.microsoft.com/office/drawing/2014/main" id="{61D58B95-8181-4D26-A94C-996E0EC734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66">
              <a:extLst>
                <a:ext uri="{FF2B5EF4-FFF2-40B4-BE49-F238E27FC236}">
                  <a16:creationId xmlns:a16="http://schemas.microsoft.com/office/drawing/2014/main" id="{CB6D8ECE-322D-45C4-A11F-7C4AB564D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64">
              <a:extLst>
                <a:ext uri="{FF2B5EF4-FFF2-40B4-BE49-F238E27FC236}">
                  <a16:creationId xmlns:a16="http://schemas.microsoft.com/office/drawing/2014/main" id="{3BF30572-AA2C-4482-B5EB-45289F6B2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66">
              <a:extLst>
                <a:ext uri="{FF2B5EF4-FFF2-40B4-BE49-F238E27FC236}">
                  <a16:creationId xmlns:a16="http://schemas.microsoft.com/office/drawing/2014/main" id="{A0A6E68D-A0BD-4246-B035-1A866E0A41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group of people sitting at a table in a restaurant&#10;&#10;Description automatically generated">
            <a:extLst>
              <a:ext uri="{FF2B5EF4-FFF2-40B4-BE49-F238E27FC236}">
                <a16:creationId xmlns:a16="http://schemas.microsoft.com/office/drawing/2014/main" id="{414A9EA6-6E61-4282-8FF0-5D092D7999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78" r="19898" b="-1"/>
          <a:stretch/>
        </p:blipFill>
        <p:spPr>
          <a:xfrm>
            <a:off x="8817864" y="-1"/>
            <a:ext cx="3374136" cy="322567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AB37EE-B5C8-4D89-B52F-5914CE3DA3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3152" y="3383280"/>
            <a:ext cx="457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fld id="{81B15D69-A5A0-5A4D-A092-BB84571DF4BE}" type="slidenum">
              <a:rPr lang="en-US" sz="3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algn="ctr">
                <a:lnSpc>
                  <a:spcPct val="90000"/>
                </a:lnSpc>
                <a:spcAft>
                  <a:spcPts val="600"/>
                </a:spcAft>
              </a:pPr>
              <a:t>13</a:t>
            </a:fld>
            <a:r>
              <a:rPr lang="en-US" sz="3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 / INTERNATIONAL FEDERATION ON AGEING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007A0813-0B64-4232-8FDA-C1C307BC08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146" r="-2" b="-2"/>
          <a:stretch/>
        </p:blipFill>
        <p:spPr>
          <a:xfrm>
            <a:off x="5419899" y="3248272"/>
            <a:ext cx="6772102" cy="360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168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74D617C-F1B5-49F3-AF83-2ECBCF189308}"/>
              </a:ext>
            </a:extLst>
          </p:cNvPr>
          <p:cNvSpPr/>
          <p:nvPr/>
        </p:nvSpPr>
        <p:spPr>
          <a:xfrm>
            <a:off x="841248" y="4462272"/>
            <a:ext cx="10506456" cy="153731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300" b="1" kern="1200" dirty="0">
                <a:solidFill>
                  <a:schemeClr val="tx1"/>
                </a:solidFill>
                <a:latin typeface="Butler"/>
                <a:ea typeface="+mj-ea"/>
                <a:cs typeface="+mj-cs"/>
              </a:rPr>
              <a:t>Age-friendly Workshops – Learning New Skills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kern="1200" dirty="0">
                <a:solidFill>
                  <a:schemeClr val="tx1"/>
                </a:solidFill>
                <a:latin typeface="Butler"/>
                <a:ea typeface="+mj-ea"/>
                <a:cs typeface="+mj-cs"/>
              </a:rPr>
              <a:t>1 – 1.5 hours</a:t>
            </a:r>
            <a:r>
              <a:rPr lang="en-US" sz="3000" dirty="0">
                <a:latin typeface="Butler"/>
                <a:ea typeface="+mj-ea"/>
                <a:cs typeface="+mj-cs"/>
              </a:rPr>
              <a:t> - </a:t>
            </a:r>
            <a:r>
              <a:rPr lang="en-US" sz="3000" kern="1200" dirty="0">
                <a:solidFill>
                  <a:schemeClr val="tx1"/>
                </a:solidFill>
                <a:latin typeface="Butler"/>
                <a:ea typeface="+mj-ea"/>
                <a:cs typeface="+mj-cs"/>
              </a:rPr>
              <a:t>2 facilitators</a:t>
            </a:r>
          </a:p>
        </p:txBody>
      </p:sp>
      <p:pic>
        <p:nvPicPr>
          <p:cNvPr id="15" name="Picture 1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0C2A86FB-A35B-44B3-891B-72A83BBF83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859" r="-2" b="-2"/>
          <a:stretch/>
        </p:blipFill>
        <p:spPr>
          <a:xfrm>
            <a:off x="283492" y="260020"/>
            <a:ext cx="3721608" cy="3997590"/>
          </a:xfrm>
          <a:prstGeom prst="rect">
            <a:avLst/>
          </a:prstGeom>
        </p:spPr>
      </p:pic>
      <p:pic>
        <p:nvPicPr>
          <p:cNvPr id="4" name="Picture 3" descr="A group of people sitting at a table in front of a crowd&#10;&#10;Description automatically generated">
            <a:extLst>
              <a:ext uri="{FF2B5EF4-FFF2-40B4-BE49-F238E27FC236}">
                <a16:creationId xmlns:a16="http://schemas.microsoft.com/office/drawing/2014/main" id="{0C086642-AB6F-4914-8C3D-8E5F1A4BEB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51" r="14506" b="-2"/>
          <a:stretch/>
        </p:blipFill>
        <p:spPr>
          <a:xfrm>
            <a:off x="4233672" y="260020"/>
            <a:ext cx="3721608" cy="3997590"/>
          </a:xfrm>
          <a:prstGeom prst="rect">
            <a:avLst/>
          </a:prstGeom>
        </p:spPr>
      </p:pic>
      <p:pic>
        <p:nvPicPr>
          <p:cNvPr id="13" name="Picture 1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DA38CCD8-7263-4099-BEE2-BDC1A4C4E0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73" r="14284" b="-2"/>
          <a:stretch/>
        </p:blipFill>
        <p:spPr>
          <a:xfrm>
            <a:off x="8186900" y="260020"/>
            <a:ext cx="3721608" cy="399759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A1B968-2979-4093-8167-D203DBA0F4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fld id="{81B15D69-A5A0-5A4D-A092-BB84571DF4BE}" type="slidenum">
              <a:rPr lang="en-US" sz="700">
                <a:latin typeface="+mn-lt"/>
                <a:ea typeface="+mn-ea"/>
                <a:cs typeface="+mn-cs"/>
              </a:rPr>
              <a:pPr algn="r">
                <a:lnSpc>
                  <a:spcPct val="90000"/>
                </a:lnSpc>
                <a:spcAft>
                  <a:spcPts val="600"/>
                </a:spcAft>
              </a:pPr>
              <a:t>14</a:t>
            </a:fld>
            <a:r>
              <a:rPr lang="en-US" sz="700">
                <a:latin typeface="+mn-lt"/>
                <a:ea typeface="+mn-ea"/>
                <a:cs typeface="+mn-cs"/>
              </a:rPr>
              <a:t>  / INTERNATIONAL FEDERATION ON AGEING</a:t>
            </a:r>
          </a:p>
        </p:txBody>
      </p:sp>
    </p:spTree>
    <p:extLst>
      <p:ext uri="{BB962C8B-B14F-4D97-AF65-F5344CB8AC3E}">
        <p14:creationId xmlns:p14="http://schemas.microsoft.com/office/powerpoint/2010/main" val="37620982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FE21981-771D-4A29-8D3A-D068BE54B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people standing on top of a cutting board with a cake&#10;&#10;Description automatically generated">
            <a:extLst>
              <a:ext uri="{FF2B5EF4-FFF2-40B4-BE49-F238E27FC236}">
                <a16:creationId xmlns:a16="http://schemas.microsoft.com/office/drawing/2014/main" id="{C8D5BFE1-42EE-4BE2-B2A2-78D5081CF7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48" r="-1" b="5100"/>
          <a:stretch/>
        </p:blipFill>
        <p:spPr>
          <a:xfrm>
            <a:off x="20" y="-1"/>
            <a:ext cx="12009284" cy="6858000"/>
          </a:xfrm>
          <a:custGeom>
            <a:avLst/>
            <a:gdLst>
              <a:gd name="connsiteX0" fmla="*/ 8239723 w 12009304"/>
              <a:gd name="connsiteY0" fmla="*/ 5083103 h 6858000"/>
              <a:gd name="connsiteX1" fmla="*/ 9505105 w 12009304"/>
              <a:gd name="connsiteY1" fmla="*/ 5083103 h 6858000"/>
              <a:gd name="connsiteX2" fmla="*/ 9564676 w 12009304"/>
              <a:gd name="connsiteY2" fmla="*/ 5091016 h 6858000"/>
              <a:gd name="connsiteX3" fmla="*/ 9605648 w 12009304"/>
              <a:gd name="connsiteY3" fmla="*/ 5108194 h 6858000"/>
              <a:gd name="connsiteX4" fmla="*/ 9580608 w 12009304"/>
              <a:gd name="connsiteY4" fmla="*/ 5151499 h 6858000"/>
              <a:gd name="connsiteX5" fmla="*/ 8693486 w 12009304"/>
              <a:gd name="connsiteY5" fmla="*/ 6685800 h 6858000"/>
              <a:gd name="connsiteX6" fmla="*/ 8595419 w 12009304"/>
              <a:gd name="connsiteY6" fmla="*/ 6814017 h 6858000"/>
              <a:gd name="connsiteX7" fmla="*/ 8545620 w 12009304"/>
              <a:gd name="connsiteY7" fmla="*/ 6858000 h 6858000"/>
              <a:gd name="connsiteX8" fmla="*/ 7612173 w 12009304"/>
              <a:gd name="connsiteY8" fmla="*/ 6858000 h 6858000"/>
              <a:gd name="connsiteX9" fmla="*/ 7591825 w 12009304"/>
              <a:gd name="connsiteY9" fmla="*/ 6822959 h 6858000"/>
              <a:gd name="connsiteX10" fmla="*/ 7411622 w 12009304"/>
              <a:gd name="connsiteY10" fmla="*/ 6512633 h 6858000"/>
              <a:gd name="connsiteX11" fmla="*/ 7411622 w 12009304"/>
              <a:gd name="connsiteY11" fmla="*/ 6289354 h 6858000"/>
              <a:gd name="connsiteX12" fmla="*/ 8045680 w 12009304"/>
              <a:gd name="connsiteY12" fmla="*/ 5197465 h 6858000"/>
              <a:gd name="connsiteX13" fmla="*/ 8239723 w 12009304"/>
              <a:gd name="connsiteY13" fmla="*/ 5083103 h 6858000"/>
              <a:gd name="connsiteX14" fmla="*/ 10622296 w 12009304"/>
              <a:gd name="connsiteY14" fmla="*/ 1326563 h 6858000"/>
              <a:gd name="connsiteX15" fmla="*/ 11448522 w 12009304"/>
              <a:gd name="connsiteY15" fmla="*/ 1326563 h 6858000"/>
              <a:gd name="connsiteX16" fmla="*/ 11577006 w 12009304"/>
              <a:gd name="connsiteY16" fmla="*/ 1401233 h 6858000"/>
              <a:gd name="connsiteX17" fmla="*/ 11989228 w 12009304"/>
              <a:gd name="connsiteY17" fmla="*/ 2114179 h 6858000"/>
              <a:gd name="connsiteX18" fmla="*/ 11989228 w 12009304"/>
              <a:gd name="connsiteY18" fmla="*/ 2259969 h 6858000"/>
              <a:gd name="connsiteX19" fmla="*/ 11577006 w 12009304"/>
              <a:gd name="connsiteY19" fmla="*/ 2972914 h 6858000"/>
              <a:gd name="connsiteX20" fmla="*/ 11448522 w 12009304"/>
              <a:gd name="connsiteY20" fmla="*/ 3047587 h 6858000"/>
              <a:gd name="connsiteX21" fmla="*/ 10622296 w 12009304"/>
              <a:gd name="connsiteY21" fmla="*/ 3047587 h 6858000"/>
              <a:gd name="connsiteX22" fmla="*/ 10495594 w 12009304"/>
              <a:gd name="connsiteY22" fmla="*/ 2972914 h 6858000"/>
              <a:gd name="connsiteX23" fmla="*/ 10081589 w 12009304"/>
              <a:gd name="connsiteY23" fmla="*/ 2259969 h 6858000"/>
              <a:gd name="connsiteX24" fmla="*/ 10081589 w 12009304"/>
              <a:gd name="connsiteY24" fmla="*/ 2114179 h 6858000"/>
              <a:gd name="connsiteX25" fmla="*/ 10495594 w 12009304"/>
              <a:gd name="connsiteY25" fmla="*/ 1401233 h 6858000"/>
              <a:gd name="connsiteX26" fmla="*/ 10622296 w 12009304"/>
              <a:gd name="connsiteY26" fmla="*/ 1326563 h 6858000"/>
              <a:gd name="connsiteX27" fmla="*/ 0 w 12009304"/>
              <a:gd name="connsiteY27" fmla="*/ 0 h 6858000"/>
              <a:gd name="connsiteX28" fmla="*/ 4457990 w 12009304"/>
              <a:gd name="connsiteY28" fmla="*/ 0 h 6858000"/>
              <a:gd name="connsiteX29" fmla="*/ 5902610 w 12009304"/>
              <a:gd name="connsiteY29" fmla="*/ 0 h 6858000"/>
              <a:gd name="connsiteX30" fmla="*/ 8476869 w 12009304"/>
              <a:gd name="connsiteY30" fmla="*/ 0 h 6858000"/>
              <a:gd name="connsiteX31" fmla="*/ 8535933 w 12009304"/>
              <a:gd name="connsiteY31" fmla="*/ 39849 h 6858000"/>
              <a:gd name="connsiteX32" fmla="*/ 8693486 w 12009304"/>
              <a:gd name="connsiteY32" fmla="*/ 220603 h 6858000"/>
              <a:gd name="connsiteX33" fmla="*/ 10389180 w 12009304"/>
              <a:gd name="connsiteY33" fmla="*/ 3153347 h 6858000"/>
              <a:gd name="connsiteX34" fmla="*/ 10389180 w 12009304"/>
              <a:gd name="connsiteY34" fmla="*/ 3753061 h 6858000"/>
              <a:gd name="connsiteX35" fmla="*/ 9759557 w 12009304"/>
              <a:gd name="connsiteY35" fmla="*/ 4842009 h 6858000"/>
              <a:gd name="connsiteX36" fmla="*/ 9706493 w 12009304"/>
              <a:gd name="connsiteY36" fmla="*/ 4933778 h 6858000"/>
              <a:gd name="connsiteX37" fmla="*/ 9708360 w 12009304"/>
              <a:gd name="connsiteY37" fmla="*/ 4934561 h 6858000"/>
              <a:gd name="connsiteX38" fmla="*/ 9802002 w 12009304"/>
              <a:gd name="connsiteY38" fmla="*/ 5029008 h 6858000"/>
              <a:gd name="connsiteX39" fmla="*/ 10514131 w 12009304"/>
              <a:gd name="connsiteY39" fmla="*/ 6260653 h 6858000"/>
              <a:gd name="connsiteX40" fmla="*/ 10514131 w 12009304"/>
              <a:gd name="connsiteY40" fmla="*/ 6512512 h 6858000"/>
              <a:gd name="connsiteX41" fmla="*/ 10340271 w 12009304"/>
              <a:gd name="connsiteY41" fmla="*/ 6813206 h 6858000"/>
              <a:gd name="connsiteX42" fmla="*/ 10314372 w 12009304"/>
              <a:gd name="connsiteY42" fmla="*/ 6858000 h 6858000"/>
              <a:gd name="connsiteX43" fmla="*/ 10119136 w 12009304"/>
              <a:gd name="connsiteY43" fmla="*/ 6858000 h 6858000"/>
              <a:gd name="connsiteX44" fmla="*/ 10122008 w 12009304"/>
              <a:gd name="connsiteY44" fmla="*/ 6853033 h 6858000"/>
              <a:gd name="connsiteX45" fmla="*/ 10327158 w 12009304"/>
              <a:gd name="connsiteY45" fmla="*/ 6498223 h 6858000"/>
              <a:gd name="connsiteX46" fmla="*/ 10327158 w 12009304"/>
              <a:gd name="connsiteY46" fmla="*/ 6274942 h 6858000"/>
              <a:gd name="connsiteX47" fmla="*/ 9695832 w 12009304"/>
              <a:gd name="connsiteY47" fmla="*/ 5183053 h 6858000"/>
              <a:gd name="connsiteX48" fmla="*/ 9612819 w 12009304"/>
              <a:gd name="connsiteY48" fmla="*/ 5099323 h 6858000"/>
              <a:gd name="connsiteX49" fmla="*/ 9603213 w 12009304"/>
              <a:gd name="connsiteY49" fmla="*/ 5095298 h 6858000"/>
              <a:gd name="connsiteX50" fmla="*/ 9654707 w 12009304"/>
              <a:gd name="connsiteY50" fmla="*/ 5006238 h 6858000"/>
              <a:gd name="connsiteX51" fmla="*/ 9693004 w 12009304"/>
              <a:gd name="connsiteY51" fmla="*/ 4940002 h 6858000"/>
              <a:gd name="connsiteX52" fmla="*/ 9653283 w 12009304"/>
              <a:gd name="connsiteY52" fmla="*/ 4923348 h 6858000"/>
              <a:gd name="connsiteX53" fmla="*/ 9586087 w 12009304"/>
              <a:gd name="connsiteY53" fmla="*/ 4914420 h 6858000"/>
              <a:gd name="connsiteX54" fmla="*/ 8158743 w 12009304"/>
              <a:gd name="connsiteY54" fmla="*/ 4914420 h 6858000"/>
              <a:gd name="connsiteX55" fmla="*/ 7939863 w 12009304"/>
              <a:gd name="connsiteY55" fmla="*/ 5043420 h 6858000"/>
              <a:gd name="connsiteX56" fmla="*/ 7224650 w 12009304"/>
              <a:gd name="connsiteY56" fmla="*/ 6275065 h 6858000"/>
              <a:gd name="connsiteX57" fmla="*/ 7224650 w 12009304"/>
              <a:gd name="connsiteY57" fmla="*/ 6526922 h 6858000"/>
              <a:gd name="connsiteX58" fmla="*/ 7350544 w 12009304"/>
              <a:gd name="connsiteY58" fmla="*/ 6743723 h 6858000"/>
              <a:gd name="connsiteX59" fmla="*/ 7416905 w 12009304"/>
              <a:gd name="connsiteY59" fmla="*/ 6858000 h 6858000"/>
              <a:gd name="connsiteX60" fmla="*/ 5902610 w 12009304"/>
              <a:gd name="connsiteY60" fmla="*/ 6858000 h 6858000"/>
              <a:gd name="connsiteX61" fmla="*/ 4389358 w 12009304"/>
              <a:gd name="connsiteY61" fmla="*/ 6858000 h 6858000"/>
              <a:gd name="connsiteX62" fmla="*/ 0 w 12009304"/>
              <a:gd name="connsiteY6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4" name="Picture 3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1A4044A7-6F90-4B05-9E25-9BB2D992CC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56" r="17600" b="1"/>
          <a:stretch/>
        </p:blipFill>
        <p:spPr>
          <a:xfrm>
            <a:off x="4480505" y="1106909"/>
            <a:ext cx="4166726" cy="3681631"/>
          </a:xfrm>
          <a:custGeom>
            <a:avLst/>
            <a:gdLst>
              <a:gd name="connsiteX0" fmla="*/ 1199629 w 4166726"/>
              <a:gd name="connsiteY0" fmla="*/ 0 h 3681631"/>
              <a:gd name="connsiteX1" fmla="*/ 2967099 w 4166726"/>
              <a:gd name="connsiteY1" fmla="*/ 0 h 3681631"/>
              <a:gd name="connsiteX2" fmla="*/ 3238137 w 4166726"/>
              <a:gd name="connsiteY2" fmla="*/ 159741 h 3681631"/>
              <a:gd name="connsiteX3" fmla="*/ 4123780 w 4166726"/>
              <a:gd name="connsiteY3" fmla="*/ 1684879 h 3681631"/>
              <a:gd name="connsiteX4" fmla="*/ 4123780 w 4166726"/>
              <a:gd name="connsiteY4" fmla="*/ 1996753 h 3681631"/>
              <a:gd name="connsiteX5" fmla="*/ 3238137 w 4166726"/>
              <a:gd name="connsiteY5" fmla="*/ 3521891 h 3681631"/>
              <a:gd name="connsiteX6" fmla="*/ 2967099 w 4166726"/>
              <a:gd name="connsiteY6" fmla="*/ 3681631 h 3681631"/>
              <a:gd name="connsiteX7" fmla="*/ 1199629 w 4166726"/>
              <a:gd name="connsiteY7" fmla="*/ 3681631 h 3681631"/>
              <a:gd name="connsiteX8" fmla="*/ 924774 w 4166726"/>
              <a:gd name="connsiteY8" fmla="*/ 3521891 h 3681631"/>
              <a:gd name="connsiteX9" fmla="*/ 42947 w 4166726"/>
              <a:gd name="connsiteY9" fmla="*/ 1996753 h 3681631"/>
              <a:gd name="connsiteX10" fmla="*/ 42947 w 4166726"/>
              <a:gd name="connsiteY10" fmla="*/ 1684879 h 3681631"/>
              <a:gd name="connsiteX11" fmla="*/ 924774 w 4166726"/>
              <a:gd name="connsiteY11" fmla="*/ 159741 h 3681631"/>
              <a:gd name="connsiteX12" fmla="*/ 1199629 w 4166726"/>
              <a:gd name="connsiteY12" fmla="*/ 0 h 3681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166726" h="3681631">
                <a:moveTo>
                  <a:pt x="1199629" y="0"/>
                </a:moveTo>
                <a:cubicBezTo>
                  <a:pt x="1199629" y="0"/>
                  <a:pt x="1199629" y="0"/>
                  <a:pt x="2967099" y="0"/>
                </a:cubicBezTo>
                <a:cubicBezTo>
                  <a:pt x="3077805" y="0"/>
                  <a:pt x="3184693" y="60854"/>
                  <a:pt x="3238137" y="159741"/>
                </a:cubicBezTo>
                <a:cubicBezTo>
                  <a:pt x="3238137" y="159741"/>
                  <a:pt x="3238137" y="159741"/>
                  <a:pt x="4123780" y="1684879"/>
                </a:cubicBezTo>
                <a:cubicBezTo>
                  <a:pt x="4181042" y="1779962"/>
                  <a:pt x="4181042" y="1901669"/>
                  <a:pt x="4123780" y="1996753"/>
                </a:cubicBezTo>
                <a:cubicBezTo>
                  <a:pt x="4123780" y="1996753"/>
                  <a:pt x="4123780" y="1996753"/>
                  <a:pt x="3238137" y="3521891"/>
                </a:cubicBezTo>
                <a:cubicBezTo>
                  <a:pt x="3184693" y="3620778"/>
                  <a:pt x="3077805" y="3681631"/>
                  <a:pt x="2967099" y="3681631"/>
                </a:cubicBezTo>
                <a:cubicBezTo>
                  <a:pt x="2967099" y="3681631"/>
                  <a:pt x="2967099" y="3681631"/>
                  <a:pt x="1199629" y="3681631"/>
                </a:cubicBezTo>
                <a:cubicBezTo>
                  <a:pt x="1085105" y="3681631"/>
                  <a:pt x="982035" y="3620778"/>
                  <a:pt x="924774" y="3521891"/>
                </a:cubicBezTo>
                <a:cubicBezTo>
                  <a:pt x="924774" y="3521891"/>
                  <a:pt x="924774" y="3521891"/>
                  <a:pt x="42947" y="1996753"/>
                </a:cubicBezTo>
                <a:cubicBezTo>
                  <a:pt x="-14315" y="1901669"/>
                  <a:pt x="-14315" y="1779962"/>
                  <a:pt x="42947" y="1684879"/>
                </a:cubicBezTo>
                <a:cubicBezTo>
                  <a:pt x="42947" y="1684879"/>
                  <a:pt x="42947" y="1684879"/>
                  <a:pt x="924774" y="159741"/>
                </a:cubicBezTo>
                <a:cubicBezTo>
                  <a:pt x="982035" y="60854"/>
                  <a:pt x="1085105" y="0"/>
                  <a:pt x="1199629" y="0"/>
                </a:cubicBezTo>
                <a:close/>
              </a:path>
            </a:pathLst>
          </a:custGeom>
          <a:ln w="158750">
            <a:solidFill>
              <a:schemeClr val="bg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565F30-0DE3-4743-A691-3999726D7D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46536" y="6035040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fld id="{81B15D69-A5A0-5A4D-A092-BB84571DF4BE}" type="slidenum">
              <a:rPr lang="en-US" sz="30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ctr">
                <a:lnSpc>
                  <a:spcPct val="90000"/>
                </a:lnSpc>
                <a:spcAft>
                  <a:spcPts val="600"/>
                </a:spcAft>
              </a:pPr>
              <a:t>15</a:t>
            </a:fld>
            <a:r>
              <a:rPr lang="en-US" sz="3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 / INTERNATIONAL FEDERATION ON AGEING</a:t>
            </a:r>
          </a:p>
        </p:txBody>
      </p:sp>
    </p:spTree>
    <p:extLst>
      <p:ext uri="{BB962C8B-B14F-4D97-AF65-F5344CB8AC3E}">
        <p14:creationId xmlns:p14="http://schemas.microsoft.com/office/powerpoint/2010/main" val="17443062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person, photo, wearing, man&#10;&#10;Description automatically generated">
            <a:extLst>
              <a:ext uri="{FF2B5EF4-FFF2-40B4-BE49-F238E27FC236}">
                <a16:creationId xmlns:a16="http://schemas.microsoft.com/office/drawing/2014/main" id="{7E581CA2-2411-4240-9012-7CC15E6F07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977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F6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sitting in a field&#10;&#10;Description automatically generated">
            <a:extLst>
              <a:ext uri="{FF2B5EF4-FFF2-40B4-BE49-F238E27FC236}">
                <a16:creationId xmlns:a16="http://schemas.microsoft.com/office/drawing/2014/main" id="{B0C376E8-45A7-4CF3-830D-C22B154511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967" r="10352" b="-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9BAFB8-710C-48DD-A0A2-12811BB423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fld id="{81B15D69-A5A0-5A4D-A092-BB84571DF4BE}" type="slidenum">
              <a:rPr lang="en-US" sz="10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algn="r">
                <a:lnSpc>
                  <a:spcPct val="90000"/>
                </a:lnSpc>
                <a:spcAft>
                  <a:spcPts val="600"/>
                </a:spcAft>
              </a:pPr>
              <a:t>2</a:t>
            </a:fld>
            <a:r>
              <a:rPr lang="en-US" sz="10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 / INTERNATIONAL FEDERATION ON AGEING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C61BD32-7542-4D52-BA5A-3ADE869BF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084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FD5D1AC-1439-4537-B847-C3952EA01937}"/>
              </a:ext>
            </a:extLst>
          </p:cNvPr>
          <p:cNvSpPr/>
          <p:nvPr/>
        </p:nvSpPr>
        <p:spPr>
          <a:xfrm>
            <a:off x="66999" y="102908"/>
            <a:ext cx="3931626" cy="22875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tler" panose="02070803080706020303" pitchFamily="18" charset="0"/>
                <a:ea typeface="Verdana" panose="020B0604030504040204" pitchFamily="34" charset="0"/>
                <a:cs typeface="+mn-cs"/>
              </a:rPr>
              <a:t>Driving the Agenda of the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tler" panose="02070803080706020303" pitchFamily="18" charset="0"/>
                <a:ea typeface="Verdana" panose="020B0604030504040204" pitchFamily="34" charset="0"/>
                <a:cs typeface="+mn-cs"/>
              </a:rPr>
              <a:t>World’s Ageing Population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7659204-2AE0-4754-A60D-1B99C029EBC2}"/>
              </a:ext>
            </a:extLst>
          </p:cNvPr>
          <p:cNvSpPr/>
          <p:nvPr/>
        </p:nvSpPr>
        <p:spPr>
          <a:xfrm>
            <a:off x="1371935" y="2981325"/>
            <a:ext cx="7485413" cy="22875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We are the international advocate for the needs of ageing peoples. 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We bring together global experts and expertise to influence and shape age-related policy to improve the lives of our constituency, and to better all of society.</a:t>
            </a:r>
          </a:p>
        </p:txBody>
      </p:sp>
      <p:pic>
        <p:nvPicPr>
          <p:cNvPr id="6" name="Picture 5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DF818895-34B6-4116-AF1F-A4B95BDF92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15" r="1" b="1"/>
          <a:stretch/>
        </p:blipFill>
        <p:spPr>
          <a:xfrm>
            <a:off x="-9168" y="2763151"/>
            <a:ext cx="12201168" cy="4093262"/>
          </a:xfrm>
          <a:custGeom>
            <a:avLst/>
            <a:gdLst>
              <a:gd name="connsiteX0" fmla="*/ 12201168 w 12201168"/>
              <a:gd name="connsiteY0" fmla="*/ 0 h 4093262"/>
              <a:gd name="connsiteX1" fmla="*/ 12201168 w 12201168"/>
              <a:gd name="connsiteY1" fmla="*/ 4093262 h 4093262"/>
              <a:gd name="connsiteX2" fmla="*/ 0 w 12201168"/>
              <a:gd name="connsiteY2" fmla="*/ 4093262 h 4093262"/>
              <a:gd name="connsiteX3" fmla="*/ 0 w 12201168"/>
              <a:gd name="connsiteY3" fmla="*/ 49771 h 4093262"/>
              <a:gd name="connsiteX4" fmla="*/ 344880 w 12201168"/>
              <a:gd name="connsiteY4" fmla="*/ 64399 h 4093262"/>
              <a:gd name="connsiteX5" fmla="*/ 9469555 w 12201168"/>
              <a:gd name="connsiteY5" fmla="*/ 167599 h 4093262"/>
              <a:gd name="connsiteX6" fmla="*/ 11750723 w 12201168"/>
              <a:gd name="connsiteY6" fmla="*/ 7961 h 4093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1168" h="4093262">
                <a:moveTo>
                  <a:pt x="12201168" y="0"/>
                </a:moveTo>
                <a:lnTo>
                  <a:pt x="12201168" y="4093262"/>
                </a:lnTo>
                <a:lnTo>
                  <a:pt x="0" y="4093262"/>
                </a:lnTo>
                <a:lnTo>
                  <a:pt x="0" y="49771"/>
                </a:lnTo>
                <a:lnTo>
                  <a:pt x="344880" y="64399"/>
                </a:lnTo>
                <a:cubicBezTo>
                  <a:pt x="3386438" y="213466"/>
                  <a:pt x="6427997" y="534535"/>
                  <a:pt x="9469555" y="167599"/>
                </a:cubicBezTo>
                <a:cubicBezTo>
                  <a:pt x="10229945" y="75865"/>
                  <a:pt x="10990334" y="27132"/>
                  <a:pt x="11750723" y="7961"/>
                </a:cubicBezTo>
                <a:close/>
              </a:path>
            </a:pathLst>
          </a:cu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6076C7-D3C3-9747-9431-848CF0D0FD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66195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81B15D69-A5A0-5A4D-A092-BB84571DF4BE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  / INTERNATIONAL FEDERATION ON AGEING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BD3DB6-6CD1-42D9-AFF8-2CC8E9EAF9DA}"/>
              </a:ext>
            </a:extLst>
          </p:cNvPr>
          <p:cNvSpPr txBox="1"/>
          <p:nvPr/>
        </p:nvSpPr>
        <p:spPr>
          <a:xfrm>
            <a:off x="4179641" y="102908"/>
            <a:ext cx="79453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9B45F"/>
                </a:solidFill>
                <a:effectLst/>
                <a:uLnTx/>
                <a:uFillTx/>
                <a:latin typeface="Butler" panose="02070803080706020303" pitchFamily="18" charset="0"/>
                <a:ea typeface="+mn-ea"/>
                <a:cs typeface="Helvetica" panose="020B0604020202020204" pitchFamily="34" charset="0"/>
              </a:rPr>
              <a:t>We are the international advocate for older people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9B45F"/>
              </a:solidFill>
              <a:effectLst/>
              <a:uLnTx/>
              <a:uFillTx/>
              <a:latin typeface="Butler" panose="02070803080706020303" pitchFamily="18" charset="0"/>
              <a:ea typeface="+mn-ea"/>
              <a:cs typeface="Helvetica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9B45F"/>
                </a:solidFill>
                <a:effectLst/>
                <a:uLnTx/>
                <a:uFillTx/>
                <a:latin typeface="Butler" panose="02070803080706020303" pitchFamily="18" charset="0"/>
                <a:ea typeface="Verdana" panose="020B0604030504040204" pitchFamily="34" charset="0"/>
                <a:cs typeface="Helvetica" panose="020B0604020202020204" pitchFamily="34" charset="0"/>
              </a:rPr>
              <a:t>We bring together global experts and expertise to  influence and shape age-related policy to improve the  lives of our constituency, and to better all of society.</a:t>
            </a:r>
          </a:p>
        </p:txBody>
      </p:sp>
    </p:spTree>
    <p:extLst>
      <p:ext uri="{BB962C8B-B14F-4D97-AF65-F5344CB8AC3E}">
        <p14:creationId xmlns:p14="http://schemas.microsoft.com/office/powerpoint/2010/main" val="23447316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0A7AD3-D328-4E2C-9D23-F1F79ED51F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B15D69-A5A0-5A4D-A092-BB84571DF4BE}" type="slidenum">
              <a:rPr lang="en-US" smtClean="0">
                <a:solidFill>
                  <a:srgbClr val="49B45F"/>
                </a:solidFill>
              </a:rPr>
              <a:pPr/>
              <a:t>4</a:t>
            </a:fld>
            <a:r>
              <a:rPr lang="en-US">
                <a:solidFill>
                  <a:srgbClr val="82BD47"/>
                </a:solidFill>
              </a:rPr>
              <a:t> </a:t>
            </a:r>
            <a:r>
              <a:rPr lang="en-CA">
                <a:solidFill>
                  <a:srgbClr val="EDF7F4"/>
                </a:solidFill>
              </a:rPr>
              <a:t> / INTERNATIONAL FEDERATION ON AGEING</a:t>
            </a:r>
            <a:endParaRPr lang="en-CA" dirty="0">
              <a:solidFill>
                <a:srgbClr val="EDF7F4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B2BCBB-75C4-4FAF-9053-FD6917B0B8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275"/>
          <a:stretch/>
        </p:blipFill>
        <p:spPr>
          <a:xfrm>
            <a:off x="6567436" y="685897"/>
            <a:ext cx="4521200" cy="5153025"/>
          </a:xfrm>
          <a:prstGeom prst="rect">
            <a:avLst/>
          </a:prstGeom>
        </p:spPr>
      </p:pic>
      <p:sp>
        <p:nvSpPr>
          <p:cNvPr id="5" name="Shape 130">
            <a:extLst>
              <a:ext uri="{FF2B5EF4-FFF2-40B4-BE49-F238E27FC236}">
                <a16:creationId xmlns:a16="http://schemas.microsoft.com/office/drawing/2014/main" id="{A3E694C4-3A69-48A4-B384-FEF4364ACD11}"/>
              </a:ext>
            </a:extLst>
          </p:cNvPr>
          <p:cNvSpPr txBox="1">
            <a:spLocks/>
          </p:cNvSpPr>
          <p:nvPr/>
        </p:nvSpPr>
        <p:spPr>
          <a:xfrm>
            <a:off x="842586" y="1660300"/>
            <a:ext cx="4521200" cy="2193243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6000" b="1" dirty="0">
                <a:solidFill>
                  <a:srgbClr val="EDF7F4"/>
                </a:solidFill>
                <a:latin typeface="Butler" panose="02070803080706020303" pitchFamily="18" charset="0"/>
                <a:ea typeface="Verdana" panose="020B0604030504040204" pitchFamily="34" charset="0"/>
                <a:cs typeface="Arial" panose="020B0604020202020204" pitchFamily="34" charset="0"/>
              </a:rPr>
              <a:t>#RIGHTS MATTER</a:t>
            </a:r>
            <a:endParaRPr lang="en-CA" sz="6000" b="1" dirty="0">
              <a:solidFill>
                <a:srgbClr val="EDF7F4"/>
              </a:solidFill>
              <a:latin typeface="Butler" panose="02070803080706020303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024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B08331-9084-4493-A652-438E275718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15D69-A5A0-5A4D-A092-BB84571DF4BE}" type="slidenum">
              <a:rPr lang="en-US" smtClean="0">
                <a:solidFill>
                  <a:srgbClr val="49B45F"/>
                </a:solidFill>
              </a:rPr>
              <a:pPr/>
              <a:t>5</a:t>
            </a:fld>
            <a:r>
              <a:rPr lang="en-US">
                <a:solidFill>
                  <a:srgbClr val="82BD47"/>
                </a:solidFill>
              </a:rPr>
              <a:t> </a:t>
            </a:r>
            <a:r>
              <a:rPr lang="en-CA">
                <a:solidFill>
                  <a:srgbClr val="EDF7F4"/>
                </a:solidFill>
              </a:rPr>
              <a:t> / INTERNATIONAL FEDERATION ON AGEING</a:t>
            </a:r>
            <a:endParaRPr lang="en-CA" dirty="0">
              <a:solidFill>
                <a:srgbClr val="EDF7F4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C6E6EA-62D9-40B2-BAFF-AE8E1E5D3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54" y="0"/>
            <a:ext cx="6539826" cy="16560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BC5458-3009-4037-8D08-7D4AF6C28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4692" y="3096657"/>
            <a:ext cx="6022340" cy="14919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B3DEA1-3EBF-4DED-BA2D-A6FD54D965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21" y="1616684"/>
            <a:ext cx="6022340" cy="15055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AB6D87-4BB0-40E9-9977-B2B387A5FF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8155" y="4568115"/>
            <a:ext cx="6178062" cy="15544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2D09AD-5AEA-4A1B-9DDD-C96A47BC9D97}"/>
              </a:ext>
            </a:extLst>
          </p:cNvPr>
          <p:cNvSpPr txBox="1"/>
          <p:nvPr/>
        </p:nvSpPr>
        <p:spPr>
          <a:xfrm>
            <a:off x="6777861" y="346677"/>
            <a:ext cx="34453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Identity, Inequality and Ageing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Migration and Displacement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Poverty and Financial Insecurity</a:t>
            </a:r>
            <a:endParaRPr lang="en-CA" dirty="0">
              <a:solidFill>
                <a:srgbClr val="7030A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081D32-661C-4A28-BA92-87DB423ED5D5}"/>
              </a:ext>
            </a:extLst>
          </p:cNvPr>
          <p:cNvSpPr txBox="1"/>
          <p:nvPr/>
        </p:nvSpPr>
        <p:spPr>
          <a:xfrm>
            <a:off x="6895506" y="1938189"/>
            <a:ext cx="44319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Access to Health and Social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Access to Work and Reshaping Retirement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Social Isolation, Loneliness and Abuse</a:t>
            </a:r>
            <a:endParaRPr lang="en-CA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D88DC4-D034-4BC8-A761-3AEB37EB7BE0}"/>
              </a:ext>
            </a:extLst>
          </p:cNvPr>
          <p:cNvSpPr txBox="1"/>
          <p:nvPr/>
        </p:nvSpPr>
        <p:spPr>
          <a:xfrm>
            <a:off x="7597493" y="3370721"/>
            <a:ext cx="38712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Age friendly Cities and Communities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Technology, Innovation and Ageing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Housing and Urban Planning</a:t>
            </a:r>
            <a:endParaRPr lang="en-CA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41C7FF-6040-42DE-A81F-ED0543002234}"/>
              </a:ext>
            </a:extLst>
          </p:cNvPr>
          <p:cNvSpPr txBox="1"/>
          <p:nvPr/>
        </p:nvSpPr>
        <p:spPr>
          <a:xfrm>
            <a:off x="8358197" y="4883690"/>
            <a:ext cx="33205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Brain and cognitive health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Innovations in Long-Term Care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Maximizing Senses</a:t>
            </a:r>
            <a:endParaRPr lang="en-CA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093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6A2D648-A4B4-41BB-B5AC-1C78FFD05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standing next to a tree&#10;&#10;Description automatically generated">
            <a:extLst>
              <a:ext uri="{FF2B5EF4-FFF2-40B4-BE49-F238E27FC236}">
                <a16:creationId xmlns:a16="http://schemas.microsoft.com/office/drawing/2014/main" id="{F39495A4-0FF0-4445-AFD4-212731DE41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50" b="-1"/>
          <a:stretch/>
        </p:blipFill>
        <p:spPr>
          <a:xfrm>
            <a:off x="4231215" y="10"/>
            <a:ext cx="7960785" cy="6437136"/>
          </a:xfrm>
          <a:custGeom>
            <a:avLst/>
            <a:gdLst>
              <a:gd name="connsiteX0" fmla="*/ 3944493 w 7960785"/>
              <a:gd name="connsiteY0" fmla="*/ 3980202 h 6437146"/>
              <a:gd name="connsiteX1" fmla="*/ 5117486 w 7960785"/>
              <a:gd name="connsiteY1" fmla="*/ 3980944 h 6437146"/>
              <a:gd name="connsiteX2" fmla="*/ 5301098 w 7960785"/>
              <a:gd name="connsiteY2" fmla="*/ 4086251 h 6437146"/>
              <a:gd name="connsiteX3" fmla="*/ 5889509 w 7960785"/>
              <a:gd name="connsiteY3" fmla="*/ 5105408 h 6437146"/>
              <a:gd name="connsiteX4" fmla="*/ 5887630 w 7960785"/>
              <a:gd name="connsiteY4" fmla="*/ 5314873 h 6437146"/>
              <a:gd name="connsiteX5" fmla="*/ 5303047 w 7960785"/>
              <a:gd name="connsiteY5" fmla="*/ 6333287 h 6437146"/>
              <a:gd name="connsiteX6" fmla="*/ 5123215 w 7960785"/>
              <a:gd name="connsiteY6" fmla="*/ 6437113 h 6437146"/>
              <a:gd name="connsiteX7" fmla="*/ 3948952 w 7960785"/>
              <a:gd name="connsiteY7" fmla="*/ 6434170 h 6437146"/>
              <a:gd name="connsiteX8" fmla="*/ 3766612 w 7960785"/>
              <a:gd name="connsiteY8" fmla="*/ 6331063 h 6437146"/>
              <a:gd name="connsiteX9" fmla="*/ 3178202 w 7960785"/>
              <a:gd name="connsiteY9" fmla="*/ 5311907 h 6437146"/>
              <a:gd name="connsiteX10" fmla="*/ 3178808 w 7960785"/>
              <a:gd name="connsiteY10" fmla="*/ 5100241 h 6437146"/>
              <a:gd name="connsiteX11" fmla="*/ 3764660 w 7960785"/>
              <a:gd name="connsiteY11" fmla="*/ 4084028 h 6437146"/>
              <a:gd name="connsiteX12" fmla="*/ 3944493 w 7960785"/>
              <a:gd name="connsiteY12" fmla="*/ 3980202 h 6437146"/>
              <a:gd name="connsiteX13" fmla="*/ 5699720 w 7960785"/>
              <a:gd name="connsiteY13" fmla="*/ 3489582 h 6437146"/>
              <a:gd name="connsiteX14" fmla="*/ 6163751 w 7960785"/>
              <a:gd name="connsiteY14" fmla="*/ 3489876 h 6437146"/>
              <a:gd name="connsiteX15" fmla="*/ 6236387 w 7960785"/>
              <a:gd name="connsiteY15" fmla="*/ 3531535 h 6437146"/>
              <a:gd name="connsiteX16" fmla="*/ 6469160 w 7960785"/>
              <a:gd name="connsiteY16" fmla="*/ 3934709 h 6437146"/>
              <a:gd name="connsiteX17" fmla="*/ 6468416 w 7960785"/>
              <a:gd name="connsiteY17" fmla="*/ 4017573 h 6437146"/>
              <a:gd name="connsiteX18" fmla="*/ 6237158 w 7960785"/>
              <a:gd name="connsiteY18" fmla="*/ 4420453 h 6437146"/>
              <a:gd name="connsiteX19" fmla="*/ 6166018 w 7960785"/>
              <a:gd name="connsiteY19" fmla="*/ 4461526 h 6437146"/>
              <a:gd name="connsiteX20" fmla="*/ 5701483 w 7960785"/>
              <a:gd name="connsiteY20" fmla="*/ 4460362 h 6437146"/>
              <a:gd name="connsiteX21" fmla="*/ 5629350 w 7960785"/>
              <a:gd name="connsiteY21" fmla="*/ 4419573 h 6437146"/>
              <a:gd name="connsiteX22" fmla="*/ 5396578 w 7960785"/>
              <a:gd name="connsiteY22" fmla="*/ 4016399 h 6437146"/>
              <a:gd name="connsiteX23" fmla="*/ 5396817 w 7960785"/>
              <a:gd name="connsiteY23" fmla="*/ 3932665 h 6437146"/>
              <a:gd name="connsiteX24" fmla="*/ 5628579 w 7960785"/>
              <a:gd name="connsiteY24" fmla="*/ 3530655 h 6437146"/>
              <a:gd name="connsiteX25" fmla="*/ 5699720 w 7960785"/>
              <a:gd name="connsiteY25" fmla="*/ 3489582 h 6437146"/>
              <a:gd name="connsiteX26" fmla="*/ 6388346 w 7960785"/>
              <a:gd name="connsiteY26" fmla="*/ 3258305 h 6437146"/>
              <a:gd name="connsiteX27" fmla="*/ 6555837 w 7960785"/>
              <a:gd name="connsiteY27" fmla="*/ 3258411 h 6437146"/>
              <a:gd name="connsiteX28" fmla="*/ 6582055 w 7960785"/>
              <a:gd name="connsiteY28" fmla="*/ 3273448 h 6437146"/>
              <a:gd name="connsiteX29" fmla="*/ 6666073 w 7960785"/>
              <a:gd name="connsiteY29" fmla="*/ 3418972 h 6437146"/>
              <a:gd name="connsiteX30" fmla="*/ 6665805 w 7960785"/>
              <a:gd name="connsiteY30" fmla="*/ 3448882 h 6437146"/>
              <a:gd name="connsiteX31" fmla="*/ 6582333 w 7960785"/>
              <a:gd name="connsiteY31" fmla="*/ 3594300 h 6437146"/>
              <a:gd name="connsiteX32" fmla="*/ 6556655 w 7960785"/>
              <a:gd name="connsiteY32" fmla="*/ 3609125 h 6437146"/>
              <a:gd name="connsiteX33" fmla="*/ 6388983 w 7960785"/>
              <a:gd name="connsiteY33" fmla="*/ 3608705 h 6437146"/>
              <a:gd name="connsiteX34" fmla="*/ 6362947 w 7960785"/>
              <a:gd name="connsiteY34" fmla="*/ 3593982 h 6437146"/>
              <a:gd name="connsiteX35" fmla="*/ 6278928 w 7960785"/>
              <a:gd name="connsiteY35" fmla="*/ 3448458 h 6437146"/>
              <a:gd name="connsiteX36" fmla="*/ 6279015 w 7960785"/>
              <a:gd name="connsiteY36" fmla="*/ 3418234 h 6437146"/>
              <a:gd name="connsiteX37" fmla="*/ 6362668 w 7960785"/>
              <a:gd name="connsiteY37" fmla="*/ 3273130 h 6437146"/>
              <a:gd name="connsiteX38" fmla="*/ 6388346 w 7960785"/>
              <a:gd name="connsiteY38" fmla="*/ 3258305 h 6437146"/>
              <a:gd name="connsiteX39" fmla="*/ 7497241 w 7960785"/>
              <a:gd name="connsiteY39" fmla="*/ 2884843 h 6437146"/>
              <a:gd name="connsiteX40" fmla="*/ 7952468 w 7960785"/>
              <a:gd name="connsiteY40" fmla="*/ 2885131 h 6437146"/>
              <a:gd name="connsiteX41" fmla="*/ 7960785 w 7960785"/>
              <a:gd name="connsiteY41" fmla="*/ 2885136 h 6437146"/>
              <a:gd name="connsiteX42" fmla="*/ 7960785 w 7960785"/>
              <a:gd name="connsiteY42" fmla="*/ 4041812 h 6437146"/>
              <a:gd name="connsiteX43" fmla="*/ 7917389 w 7960785"/>
              <a:gd name="connsiteY43" fmla="*/ 4041703 h 6437146"/>
              <a:gd name="connsiteX44" fmla="*/ 7499342 w 7960785"/>
              <a:gd name="connsiteY44" fmla="*/ 4040655 h 6437146"/>
              <a:gd name="connsiteX45" fmla="*/ 7413460 w 7960785"/>
              <a:gd name="connsiteY45" fmla="*/ 3992093 h 6437146"/>
              <a:gd name="connsiteX46" fmla="*/ 7136320 w 7960785"/>
              <a:gd name="connsiteY46" fmla="*/ 3512072 h 6437146"/>
              <a:gd name="connsiteX47" fmla="*/ 7136605 w 7960785"/>
              <a:gd name="connsiteY47" fmla="*/ 3412378 h 6437146"/>
              <a:gd name="connsiteX48" fmla="*/ 7412541 w 7960785"/>
              <a:gd name="connsiteY48" fmla="*/ 2933744 h 6437146"/>
              <a:gd name="connsiteX49" fmla="*/ 7497241 w 7960785"/>
              <a:gd name="connsiteY49" fmla="*/ 2884843 h 6437146"/>
              <a:gd name="connsiteX50" fmla="*/ 6393234 w 7960785"/>
              <a:gd name="connsiteY50" fmla="*/ 2508974 h 6437146"/>
              <a:gd name="connsiteX51" fmla="*/ 6710430 w 7960785"/>
              <a:gd name="connsiteY51" fmla="*/ 2509175 h 6437146"/>
              <a:gd name="connsiteX52" fmla="*/ 6760082 w 7960785"/>
              <a:gd name="connsiteY52" fmla="*/ 2537652 h 6437146"/>
              <a:gd name="connsiteX53" fmla="*/ 6919197 w 7960785"/>
              <a:gd name="connsiteY53" fmla="*/ 2813248 h 6437146"/>
              <a:gd name="connsiteX54" fmla="*/ 6918689 w 7960785"/>
              <a:gd name="connsiteY54" fmla="*/ 2869891 h 6437146"/>
              <a:gd name="connsiteX55" fmla="*/ 6760609 w 7960785"/>
              <a:gd name="connsiteY55" fmla="*/ 3145286 h 6437146"/>
              <a:gd name="connsiteX56" fmla="*/ 6711979 w 7960785"/>
              <a:gd name="connsiteY56" fmla="*/ 3173363 h 6437146"/>
              <a:gd name="connsiteX57" fmla="*/ 6394440 w 7960785"/>
              <a:gd name="connsiteY57" fmla="*/ 3172566 h 6437146"/>
              <a:gd name="connsiteX58" fmla="*/ 6345132 w 7960785"/>
              <a:gd name="connsiteY58" fmla="*/ 3144685 h 6437146"/>
              <a:gd name="connsiteX59" fmla="*/ 6186016 w 7960785"/>
              <a:gd name="connsiteY59" fmla="*/ 2869088 h 6437146"/>
              <a:gd name="connsiteX60" fmla="*/ 6186180 w 7960785"/>
              <a:gd name="connsiteY60" fmla="*/ 2811850 h 6437146"/>
              <a:gd name="connsiteX61" fmla="*/ 6344604 w 7960785"/>
              <a:gd name="connsiteY61" fmla="*/ 2537051 h 6437146"/>
              <a:gd name="connsiteX62" fmla="*/ 6393234 w 7960785"/>
              <a:gd name="connsiteY62" fmla="*/ 2508974 h 6437146"/>
              <a:gd name="connsiteX63" fmla="*/ 7097611 w 7960785"/>
              <a:gd name="connsiteY63" fmla="*/ 923368 h 6437146"/>
              <a:gd name="connsiteX64" fmla="*/ 7832241 w 7960785"/>
              <a:gd name="connsiteY64" fmla="*/ 923833 h 6437146"/>
              <a:gd name="connsiteX65" fmla="*/ 7960785 w 7960785"/>
              <a:gd name="connsiteY65" fmla="*/ 923914 h 6437146"/>
              <a:gd name="connsiteX66" fmla="*/ 7960785 w 7960785"/>
              <a:gd name="connsiteY66" fmla="*/ 2790737 h 6437146"/>
              <a:gd name="connsiteX67" fmla="*/ 7946469 w 7960785"/>
              <a:gd name="connsiteY67" fmla="*/ 2790701 h 6437146"/>
              <a:gd name="connsiteX68" fmla="*/ 7101000 w 7960785"/>
              <a:gd name="connsiteY68" fmla="*/ 2788581 h 6437146"/>
              <a:gd name="connsiteX69" fmla="*/ 6962407 w 7960785"/>
              <a:gd name="connsiteY69" fmla="*/ 2710212 h 6437146"/>
              <a:gd name="connsiteX70" fmla="*/ 6515168 w 7960785"/>
              <a:gd name="connsiteY70" fmla="*/ 1935570 h 6437146"/>
              <a:gd name="connsiteX71" fmla="*/ 6515628 w 7960785"/>
              <a:gd name="connsiteY71" fmla="*/ 1774688 h 6437146"/>
              <a:gd name="connsiteX72" fmla="*/ 6960925 w 7960785"/>
              <a:gd name="connsiteY72" fmla="*/ 1002284 h 6437146"/>
              <a:gd name="connsiteX73" fmla="*/ 7097611 w 7960785"/>
              <a:gd name="connsiteY73" fmla="*/ 923368 h 6437146"/>
              <a:gd name="connsiteX74" fmla="*/ 6548358 w 7960785"/>
              <a:gd name="connsiteY74" fmla="*/ 0 h 6437146"/>
              <a:gd name="connsiteX75" fmla="*/ 7960785 w 7960785"/>
              <a:gd name="connsiteY75" fmla="*/ 0 h 6437146"/>
              <a:gd name="connsiteX76" fmla="*/ 7960785 w 7960785"/>
              <a:gd name="connsiteY76" fmla="*/ 842644 h 6437146"/>
              <a:gd name="connsiteX77" fmla="*/ 7666488 w 7960785"/>
              <a:gd name="connsiteY77" fmla="*/ 841906 h 6437146"/>
              <a:gd name="connsiteX78" fmla="*/ 7338457 w 7960785"/>
              <a:gd name="connsiteY78" fmla="*/ 841084 h 6437146"/>
              <a:gd name="connsiteX79" fmla="*/ 6886366 w 7960785"/>
              <a:gd name="connsiteY79" fmla="*/ 585445 h 6437146"/>
              <a:gd name="connsiteX80" fmla="*/ 6580991 w 7960785"/>
              <a:gd name="connsiteY80" fmla="*/ 56520 h 6437146"/>
              <a:gd name="connsiteX81" fmla="*/ 405083 w 7960785"/>
              <a:gd name="connsiteY81" fmla="*/ 0 h 6437146"/>
              <a:gd name="connsiteX82" fmla="*/ 6450872 w 7960785"/>
              <a:gd name="connsiteY82" fmla="*/ 0 h 6437146"/>
              <a:gd name="connsiteX83" fmla="*/ 6535542 w 7960785"/>
              <a:gd name="connsiteY83" fmla="*/ 146650 h 6437146"/>
              <a:gd name="connsiteX84" fmla="*/ 6792344 w 7960785"/>
              <a:gd name="connsiteY84" fmla="*/ 591444 h 6437146"/>
              <a:gd name="connsiteX85" fmla="*/ 6787688 w 7960785"/>
              <a:gd name="connsiteY85" fmla="*/ 1110786 h 6437146"/>
              <a:gd name="connsiteX86" fmla="*/ 5338288 w 7960785"/>
              <a:gd name="connsiteY86" fmla="*/ 3635817 h 6437146"/>
              <a:gd name="connsiteX87" fmla="*/ 4892415 w 7960785"/>
              <a:gd name="connsiteY87" fmla="*/ 3893242 h 6437146"/>
              <a:gd name="connsiteX88" fmla="*/ 1980974 w 7960785"/>
              <a:gd name="connsiteY88" fmla="*/ 3885943 h 6437146"/>
              <a:gd name="connsiteX89" fmla="*/ 1528883 w 7960785"/>
              <a:gd name="connsiteY89" fmla="*/ 3630305 h 6437146"/>
              <a:gd name="connsiteX90" fmla="*/ 69993 w 7960785"/>
              <a:gd name="connsiteY90" fmla="*/ 1103432 h 6437146"/>
              <a:gd name="connsiteX91" fmla="*/ 71498 w 7960785"/>
              <a:gd name="connsiteY91" fmla="*/ 578633 h 6437146"/>
              <a:gd name="connsiteX92" fmla="*/ 375546 w 7960785"/>
              <a:gd name="connsiteY92" fmla="*/ 51235 h 6437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7960785" h="6437146">
                <a:moveTo>
                  <a:pt x="3944493" y="3980202"/>
                </a:moveTo>
                <a:cubicBezTo>
                  <a:pt x="3944493" y="3980202"/>
                  <a:pt x="3944493" y="3980202"/>
                  <a:pt x="5117486" y="3980944"/>
                </a:cubicBezTo>
                <a:cubicBezTo>
                  <a:pt x="5193569" y="3981041"/>
                  <a:pt x="5262972" y="4020215"/>
                  <a:pt x="5301098" y="4086251"/>
                </a:cubicBezTo>
                <a:cubicBezTo>
                  <a:pt x="5301098" y="4086251"/>
                  <a:pt x="5301098" y="4086251"/>
                  <a:pt x="5889509" y="5105408"/>
                </a:cubicBezTo>
                <a:cubicBezTo>
                  <a:pt x="5926364" y="5169243"/>
                  <a:pt x="5926858" y="5251135"/>
                  <a:pt x="5887630" y="5314873"/>
                </a:cubicBezTo>
                <a:cubicBezTo>
                  <a:pt x="5887630" y="5314873"/>
                  <a:pt x="5887630" y="5314873"/>
                  <a:pt x="5303047" y="6333287"/>
                </a:cubicBezTo>
                <a:cubicBezTo>
                  <a:pt x="5267284" y="6397959"/>
                  <a:pt x="5197106" y="6438477"/>
                  <a:pt x="5123215" y="6437113"/>
                </a:cubicBezTo>
                <a:cubicBezTo>
                  <a:pt x="5123215" y="6437113"/>
                  <a:pt x="5123215" y="6437113"/>
                  <a:pt x="3948952" y="6434170"/>
                </a:cubicBezTo>
                <a:cubicBezTo>
                  <a:pt x="3874139" y="6436273"/>
                  <a:pt x="3803467" y="6394898"/>
                  <a:pt x="3766612" y="6331063"/>
                </a:cubicBezTo>
                <a:cubicBezTo>
                  <a:pt x="3766612" y="6331063"/>
                  <a:pt x="3766612" y="6331063"/>
                  <a:pt x="3178202" y="5311907"/>
                </a:cubicBezTo>
                <a:cubicBezTo>
                  <a:pt x="3140076" y="5245870"/>
                  <a:pt x="3140850" y="5166180"/>
                  <a:pt x="3178808" y="5100241"/>
                </a:cubicBezTo>
                <a:cubicBezTo>
                  <a:pt x="3178808" y="5100241"/>
                  <a:pt x="3178808" y="5100241"/>
                  <a:pt x="3764660" y="4084028"/>
                </a:cubicBezTo>
                <a:cubicBezTo>
                  <a:pt x="3800424" y="4019355"/>
                  <a:pt x="3870604" y="3978838"/>
                  <a:pt x="3944493" y="3980202"/>
                </a:cubicBezTo>
                <a:close/>
                <a:moveTo>
                  <a:pt x="5699720" y="3489582"/>
                </a:moveTo>
                <a:cubicBezTo>
                  <a:pt x="5699720" y="3489582"/>
                  <a:pt x="5699720" y="3489582"/>
                  <a:pt x="6163751" y="3489876"/>
                </a:cubicBezTo>
                <a:cubicBezTo>
                  <a:pt x="6193849" y="3489915"/>
                  <a:pt x="6221305" y="3505412"/>
                  <a:pt x="6236387" y="3531535"/>
                </a:cubicBezTo>
                <a:cubicBezTo>
                  <a:pt x="6236387" y="3531535"/>
                  <a:pt x="6236387" y="3531535"/>
                  <a:pt x="6469160" y="3934709"/>
                </a:cubicBezTo>
                <a:cubicBezTo>
                  <a:pt x="6483740" y="3959962"/>
                  <a:pt x="6483935" y="3992359"/>
                  <a:pt x="6468416" y="4017573"/>
                </a:cubicBezTo>
                <a:cubicBezTo>
                  <a:pt x="6468416" y="4017573"/>
                  <a:pt x="6468416" y="4017573"/>
                  <a:pt x="6237158" y="4420453"/>
                </a:cubicBezTo>
                <a:cubicBezTo>
                  <a:pt x="6223010" y="4446037"/>
                  <a:pt x="6195248" y="4462066"/>
                  <a:pt x="6166018" y="4461526"/>
                </a:cubicBezTo>
                <a:cubicBezTo>
                  <a:pt x="6166018" y="4461526"/>
                  <a:pt x="6166018" y="4461526"/>
                  <a:pt x="5701483" y="4460362"/>
                </a:cubicBezTo>
                <a:cubicBezTo>
                  <a:pt x="5671888" y="4461195"/>
                  <a:pt x="5643930" y="4444826"/>
                  <a:pt x="5629350" y="4419573"/>
                </a:cubicBezTo>
                <a:cubicBezTo>
                  <a:pt x="5629350" y="4419573"/>
                  <a:pt x="5629350" y="4419573"/>
                  <a:pt x="5396578" y="4016399"/>
                </a:cubicBezTo>
                <a:cubicBezTo>
                  <a:pt x="5381495" y="3990276"/>
                  <a:pt x="5381802" y="3958751"/>
                  <a:pt x="5396817" y="3932665"/>
                </a:cubicBezTo>
                <a:cubicBezTo>
                  <a:pt x="5396817" y="3932665"/>
                  <a:pt x="5396817" y="3932665"/>
                  <a:pt x="5628579" y="3530655"/>
                </a:cubicBezTo>
                <a:cubicBezTo>
                  <a:pt x="5642727" y="3505071"/>
                  <a:pt x="5670489" y="3489043"/>
                  <a:pt x="5699720" y="3489582"/>
                </a:cubicBezTo>
                <a:close/>
                <a:moveTo>
                  <a:pt x="6388346" y="3258305"/>
                </a:moveTo>
                <a:cubicBezTo>
                  <a:pt x="6388346" y="3258305"/>
                  <a:pt x="6388346" y="3258305"/>
                  <a:pt x="6555837" y="3258411"/>
                </a:cubicBezTo>
                <a:cubicBezTo>
                  <a:pt x="6566700" y="3258425"/>
                  <a:pt x="6576611" y="3264018"/>
                  <a:pt x="6582055" y="3273448"/>
                </a:cubicBezTo>
                <a:cubicBezTo>
                  <a:pt x="6582055" y="3273448"/>
                  <a:pt x="6582055" y="3273448"/>
                  <a:pt x="6666073" y="3418972"/>
                </a:cubicBezTo>
                <a:cubicBezTo>
                  <a:pt x="6671336" y="3428087"/>
                  <a:pt x="6671406" y="3439780"/>
                  <a:pt x="6665805" y="3448882"/>
                </a:cubicBezTo>
                <a:cubicBezTo>
                  <a:pt x="6665805" y="3448882"/>
                  <a:pt x="6665805" y="3448882"/>
                  <a:pt x="6582333" y="3594300"/>
                </a:cubicBezTo>
                <a:cubicBezTo>
                  <a:pt x="6577226" y="3603534"/>
                  <a:pt x="6567205" y="3609320"/>
                  <a:pt x="6556655" y="3609125"/>
                </a:cubicBezTo>
                <a:cubicBezTo>
                  <a:pt x="6556655" y="3609125"/>
                  <a:pt x="6556655" y="3609125"/>
                  <a:pt x="6388983" y="3608705"/>
                </a:cubicBezTo>
                <a:cubicBezTo>
                  <a:pt x="6378300" y="3609004"/>
                  <a:pt x="6368209" y="3603097"/>
                  <a:pt x="6362947" y="3593982"/>
                </a:cubicBezTo>
                <a:cubicBezTo>
                  <a:pt x="6362947" y="3593982"/>
                  <a:pt x="6362947" y="3593982"/>
                  <a:pt x="6278928" y="3448458"/>
                </a:cubicBezTo>
                <a:cubicBezTo>
                  <a:pt x="6273484" y="3439028"/>
                  <a:pt x="6273595" y="3427649"/>
                  <a:pt x="6279015" y="3418234"/>
                </a:cubicBezTo>
                <a:cubicBezTo>
                  <a:pt x="6279015" y="3418234"/>
                  <a:pt x="6279015" y="3418234"/>
                  <a:pt x="6362668" y="3273130"/>
                </a:cubicBezTo>
                <a:cubicBezTo>
                  <a:pt x="6367774" y="3263896"/>
                  <a:pt x="6377796" y="3258110"/>
                  <a:pt x="6388346" y="3258305"/>
                </a:cubicBezTo>
                <a:close/>
                <a:moveTo>
                  <a:pt x="7497241" y="2884843"/>
                </a:moveTo>
                <a:cubicBezTo>
                  <a:pt x="7497241" y="2884843"/>
                  <a:pt x="7497241" y="2884843"/>
                  <a:pt x="7952468" y="2885131"/>
                </a:cubicBezTo>
                <a:lnTo>
                  <a:pt x="7960785" y="2885136"/>
                </a:lnTo>
                <a:lnTo>
                  <a:pt x="7960785" y="4041812"/>
                </a:lnTo>
                <a:lnTo>
                  <a:pt x="7917389" y="4041703"/>
                </a:lnTo>
                <a:cubicBezTo>
                  <a:pt x="7836372" y="4041500"/>
                  <a:pt x="7706745" y="4041175"/>
                  <a:pt x="7499342" y="4040655"/>
                </a:cubicBezTo>
                <a:cubicBezTo>
                  <a:pt x="7464105" y="4041646"/>
                  <a:pt x="7430818" y="4022159"/>
                  <a:pt x="7413460" y="3992093"/>
                </a:cubicBezTo>
                <a:cubicBezTo>
                  <a:pt x="7413460" y="3992093"/>
                  <a:pt x="7413460" y="3992093"/>
                  <a:pt x="7136320" y="3512072"/>
                </a:cubicBezTo>
                <a:cubicBezTo>
                  <a:pt x="7118363" y="3480970"/>
                  <a:pt x="7118728" y="3443435"/>
                  <a:pt x="7136605" y="3412378"/>
                </a:cubicBezTo>
                <a:cubicBezTo>
                  <a:pt x="7136605" y="3412378"/>
                  <a:pt x="7136605" y="3412378"/>
                  <a:pt x="7412541" y="2933744"/>
                </a:cubicBezTo>
                <a:cubicBezTo>
                  <a:pt x="7429386" y="2903284"/>
                  <a:pt x="7462440" y="2884200"/>
                  <a:pt x="7497241" y="2884843"/>
                </a:cubicBezTo>
                <a:close/>
                <a:moveTo>
                  <a:pt x="6393234" y="2508974"/>
                </a:moveTo>
                <a:cubicBezTo>
                  <a:pt x="6393234" y="2508974"/>
                  <a:pt x="6393234" y="2508974"/>
                  <a:pt x="6710430" y="2509175"/>
                </a:cubicBezTo>
                <a:cubicBezTo>
                  <a:pt x="6731004" y="2509201"/>
                  <a:pt x="6749772" y="2519794"/>
                  <a:pt x="6760082" y="2537652"/>
                </a:cubicBezTo>
                <a:cubicBezTo>
                  <a:pt x="6760082" y="2537652"/>
                  <a:pt x="6760082" y="2537652"/>
                  <a:pt x="6919197" y="2813248"/>
                </a:cubicBezTo>
                <a:cubicBezTo>
                  <a:pt x="6929164" y="2830511"/>
                  <a:pt x="6929297" y="2852655"/>
                  <a:pt x="6918689" y="2869891"/>
                </a:cubicBezTo>
                <a:cubicBezTo>
                  <a:pt x="6918689" y="2869891"/>
                  <a:pt x="6918689" y="2869891"/>
                  <a:pt x="6760609" y="3145286"/>
                </a:cubicBezTo>
                <a:cubicBezTo>
                  <a:pt x="6750938" y="3162775"/>
                  <a:pt x="6731960" y="3173731"/>
                  <a:pt x="6711979" y="3173363"/>
                </a:cubicBezTo>
                <a:cubicBezTo>
                  <a:pt x="6711979" y="3173363"/>
                  <a:pt x="6711979" y="3173363"/>
                  <a:pt x="6394440" y="3172566"/>
                </a:cubicBezTo>
                <a:cubicBezTo>
                  <a:pt x="6374209" y="3173135"/>
                  <a:pt x="6355098" y="3161947"/>
                  <a:pt x="6345132" y="3144685"/>
                </a:cubicBezTo>
                <a:cubicBezTo>
                  <a:pt x="6345132" y="3144685"/>
                  <a:pt x="6345132" y="3144685"/>
                  <a:pt x="6186016" y="2869088"/>
                </a:cubicBezTo>
                <a:cubicBezTo>
                  <a:pt x="6175706" y="2851231"/>
                  <a:pt x="6175916" y="2829681"/>
                  <a:pt x="6186180" y="2811850"/>
                </a:cubicBezTo>
                <a:cubicBezTo>
                  <a:pt x="6186180" y="2811850"/>
                  <a:pt x="6186180" y="2811850"/>
                  <a:pt x="6344604" y="2537051"/>
                </a:cubicBezTo>
                <a:cubicBezTo>
                  <a:pt x="6354275" y="2519562"/>
                  <a:pt x="6373253" y="2508605"/>
                  <a:pt x="6393234" y="2508974"/>
                </a:cubicBezTo>
                <a:close/>
                <a:moveTo>
                  <a:pt x="7097611" y="923368"/>
                </a:moveTo>
                <a:cubicBezTo>
                  <a:pt x="7097611" y="923368"/>
                  <a:pt x="7097611" y="923368"/>
                  <a:pt x="7832241" y="923833"/>
                </a:cubicBezTo>
                <a:lnTo>
                  <a:pt x="7960785" y="923914"/>
                </a:lnTo>
                <a:lnTo>
                  <a:pt x="7960785" y="2790737"/>
                </a:lnTo>
                <a:lnTo>
                  <a:pt x="7946469" y="2790701"/>
                </a:lnTo>
                <a:cubicBezTo>
                  <a:pt x="7868023" y="2790505"/>
                  <a:pt x="7658835" y="2789980"/>
                  <a:pt x="7101000" y="2788581"/>
                </a:cubicBezTo>
                <a:cubicBezTo>
                  <a:pt x="7044137" y="2790179"/>
                  <a:pt x="6990420" y="2758731"/>
                  <a:pt x="6962407" y="2710212"/>
                </a:cubicBezTo>
                <a:cubicBezTo>
                  <a:pt x="6962407" y="2710212"/>
                  <a:pt x="6962407" y="2710212"/>
                  <a:pt x="6515168" y="1935570"/>
                </a:cubicBezTo>
                <a:cubicBezTo>
                  <a:pt x="6486189" y="1885378"/>
                  <a:pt x="6486779" y="1824806"/>
                  <a:pt x="6515628" y="1774688"/>
                </a:cubicBezTo>
                <a:cubicBezTo>
                  <a:pt x="6515628" y="1774688"/>
                  <a:pt x="6515628" y="1774688"/>
                  <a:pt x="6960925" y="1002284"/>
                </a:cubicBezTo>
                <a:cubicBezTo>
                  <a:pt x="6988108" y="953127"/>
                  <a:pt x="7041448" y="922332"/>
                  <a:pt x="7097611" y="923368"/>
                </a:cubicBezTo>
                <a:close/>
                <a:moveTo>
                  <a:pt x="6548358" y="0"/>
                </a:moveTo>
                <a:lnTo>
                  <a:pt x="7960785" y="0"/>
                </a:lnTo>
                <a:lnTo>
                  <a:pt x="7960785" y="842644"/>
                </a:lnTo>
                <a:lnTo>
                  <a:pt x="7666488" y="841906"/>
                </a:lnTo>
                <a:cubicBezTo>
                  <a:pt x="7561471" y="841643"/>
                  <a:pt x="7452185" y="841369"/>
                  <a:pt x="7338457" y="841084"/>
                </a:cubicBezTo>
                <a:cubicBezTo>
                  <a:pt x="7152970" y="846300"/>
                  <a:pt x="6977743" y="743716"/>
                  <a:pt x="6886366" y="585445"/>
                </a:cubicBezTo>
                <a:cubicBezTo>
                  <a:pt x="6886366" y="585445"/>
                  <a:pt x="6886366" y="585445"/>
                  <a:pt x="6580991" y="56520"/>
                </a:cubicBezTo>
                <a:close/>
                <a:moveTo>
                  <a:pt x="405083" y="0"/>
                </a:moveTo>
                <a:lnTo>
                  <a:pt x="6450872" y="0"/>
                </a:lnTo>
                <a:lnTo>
                  <a:pt x="6535542" y="146650"/>
                </a:lnTo>
                <a:cubicBezTo>
                  <a:pt x="6615681" y="285455"/>
                  <a:pt x="6701163" y="433514"/>
                  <a:pt x="6792344" y="591444"/>
                </a:cubicBezTo>
                <a:cubicBezTo>
                  <a:pt x="6883721" y="749715"/>
                  <a:pt x="6884949" y="952757"/>
                  <a:pt x="6787688" y="1110786"/>
                </a:cubicBezTo>
                <a:cubicBezTo>
                  <a:pt x="6787688" y="1110786"/>
                  <a:pt x="6787688" y="1110786"/>
                  <a:pt x="5338288" y="3635817"/>
                </a:cubicBezTo>
                <a:cubicBezTo>
                  <a:pt x="5249615" y="3796165"/>
                  <a:pt x="5075616" y="3896623"/>
                  <a:pt x="4892415" y="3893242"/>
                </a:cubicBezTo>
                <a:cubicBezTo>
                  <a:pt x="4892415" y="3893242"/>
                  <a:pt x="4892415" y="3893242"/>
                  <a:pt x="1980974" y="3885943"/>
                </a:cubicBezTo>
                <a:cubicBezTo>
                  <a:pt x="1795486" y="3891159"/>
                  <a:pt x="1620261" y="3788575"/>
                  <a:pt x="1528883" y="3630305"/>
                </a:cubicBezTo>
                <a:cubicBezTo>
                  <a:pt x="1528883" y="3630305"/>
                  <a:pt x="1528883" y="3630305"/>
                  <a:pt x="69993" y="1103432"/>
                </a:cubicBezTo>
                <a:cubicBezTo>
                  <a:pt x="-24536" y="939704"/>
                  <a:pt x="-22612" y="742120"/>
                  <a:pt x="71498" y="578633"/>
                </a:cubicBezTo>
                <a:cubicBezTo>
                  <a:pt x="71498" y="578633"/>
                  <a:pt x="71498" y="578633"/>
                  <a:pt x="375546" y="51235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F46D60-06A7-4BB1-B1BE-E37F874FF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501" y="4735567"/>
            <a:ext cx="5972842" cy="1701579"/>
          </a:xfrm>
        </p:spPr>
        <p:txBody>
          <a:bodyPr anchor="ctr">
            <a:normAutofit/>
          </a:bodyPr>
          <a:lstStyle/>
          <a:p>
            <a:r>
              <a:rPr lang="en-CA" sz="3800" dirty="0">
                <a:latin typeface="Butler" panose="02070803080706020303"/>
              </a:rPr>
              <a:t>Age-friendly Summit </a:t>
            </a:r>
            <a:br>
              <a:rPr lang="en-CA" sz="3800" dirty="0">
                <a:latin typeface="Butler" panose="02070803080706020303"/>
              </a:rPr>
            </a:br>
            <a:r>
              <a:rPr lang="en-CA" sz="3800" dirty="0">
                <a:latin typeface="Butler" panose="02070803080706020303"/>
              </a:rPr>
              <a:t>31</a:t>
            </a:r>
            <a:r>
              <a:rPr lang="en-CA" sz="3800" baseline="30000" dirty="0">
                <a:latin typeface="Butler" panose="02070803080706020303"/>
              </a:rPr>
              <a:t>st</a:t>
            </a:r>
            <a:r>
              <a:rPr lang="en-CA" sz="3800" dirty="0">
                <a:latin typeface="Butler" panose="02070803080706020303"/>
              </a:rPr>
              <a:t> October 2020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4D14F8-5121-4B16-8910-202FB70E5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160" y="1175618"/>
            <a:ext cx="4754880" cy="3215357"/>
          </a:xfrm>
        </p:spPr>
        <p:txBody>
          <a:bodyPr anchor="b"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3000" b="1" dirty="0">
                <a:latin typeface="Butler"/>
              </a:rPr>
              <a:t>One day stand-alone event</a:t>
            </a:r>
          </a:p>
          <a:p>
            <a:pPr>
              <a:lnSpc>
                <a:spcPct val="90000"/>
              </a:lnSpc>
            </a:pPr>
            <a:r>
              <a:rPr lang="en-US" sz="2200" dirty="0">
                <a:latin typeface="Butler"/>
              </a:rPr>
              <a:t>Measuring impact</a:t>
            </a:r>
          </a:p>
          <a:p>
            <a:pPr>
              <a:lnSpc>
                <a:spcPct val="90000"/>
              </a:lnSpc>
            </a:pPr>
            <a:r>
              <a:rPr lang="en-US" sz="2200" dirty="0">
                <a:latin typeface="Butler"/>
              </a:rPr>
              <a:t>Showcasing AFC models of good practice</a:t>
            </a:r>
          </a:p>
          <a:p>
            <a:pPr>
              <a:lnSpc>
                <a:spcPct val="90000"/>
              </a:lnSpc>
            </a:pPr>
            <a:r>
              <a:rPr lang="en-US" sz="2200" dirty="0">
                <a:latin typeface="Butler"/>
              </a:rPr>
              <a:t>Building the sustainability </a:t>
            </a:r>
          </a:p>
          <a:p>
            <a:pPr>
              <a:lnSpc>
                <a:spcPct val="90000"/>
              </a:lnSpc>
            </a:pPr>
            <a:r>
              <a:rPr lang="en-US" sz="2200" dirty="0">
                <a:latin typeface="Butler"/>
              </a:rPr>
              <a:t>Leadership in voices of older people</a:t>
            </a:r>
          </a:p>
          <a:p>
            <a:pPr>
              <a:lnSpc>
                <a:spcPct val="90000"/>
              </a:lnSpc>
            </a:pPr>
            <a:r>
              <a:rPr lang="en-US" sz="2200" dirty="0">
                <a:latin typeface="Butler"/>
              </a:rPr>
              <a:t>Dementia-friendly and age-friendly </a:t>
            </a:r>
          </a:p>
          <a:p>
            <a:pPr>
              <a:lnSpc>
                <a:spcPct val="90000"/>
              </a:lnSpc>
            </a:pPr>
            <a:r>
              <a:rPr lang="en-US" sz="2200" dirty="0">
                <a:latin typeface="Butler"/>
              </a:rPr>
              <a:t>AFC and combating ageism</a:t>
            </a:r>
            <a:endParaRPr lang="en-CA" sz="2200" dirty="0">
              <a:latin typeface="Butler"/>
            </a:endParaRPr>
          </a:p>
        </p:txBody>
      </p:sp>
    </p:spTree>
    <p:extLst>
      <p:ext uri="{BB962C8B-B14F-4D97-AF65-F5344CB8AC3E}">
        <p14:creationId xmlns:p14="http://schemas.microsoft.com/office/powerpoint/2010/main" val="27982061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front of a flat screen monitor&#10;&#10;Description automatically generated">
            <a:extLst>
              <a:ext uri="{FF2B5EF4-FFF2-40B4-BE49-F238E27FC236}">
                <a16:creationId xmlns:a16="http://schemas.microsoft.com/office/drawing/2014/main" id="{73BA7B11-D82C-4A9D-B376-985C436ED2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06" b="462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 descr="A picture containing photo, sitting, computer, man&#10;&#10;Description automatically generated">
            <a:extLst>
              <a:ext uri="{FF2B5EF4-FFF2-40B4-BE49-F238E27FC236}">
                <a16:creationId xmlns:a16="http://schemas.microsoft.com/office/drawing/2014/main" id="{9BFC7B5A-29D1-4514-A4AC-9F6D45BD17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13" r="9753" b="-1"/>
          <a:stretch/>
        </p:blipFill>
        <p:spPr>
          <a:xfrm>
            <a:off x="5063089" y="1"/>
            <a:ext cx="7128913" cy="6853457"/>
          </a:xfrm>
          <a:custGeom>
            <a:avLst/>
            <a:gdLst>
              <a:gd name="connsiteX0" fmla="*/ 2343548 w 7128913"/>
              <a:gd name="connsiteY0" fmla="*/ 0 h 6853457"/>
              <a:gd name="connsiteX1" fmla="*/ 5168877 w 7128913"/>
              <a:gd name="connsiteY1" fmla="*/ 0 h 6853457"/>
              <a:gd name="connsiteX2" fmla="*/ 5218299 w 7128913"/>
              <a:gd name="connsiteY2" fmla="*/ 19487 h 6853457"/>
              <a:gd name="connsiteX3" fmla="*/ 7014769 w 7128913"/>
              <a:gd name="connsiteY3" fmla="*/ 1610837 h 6853457"/>
              <a:gd name="connsiteX4" fmla="*/ 7128913 w 7128913"/>
              <a:gd name="connsiteY4" fmla="*/ 1827198 h 6853457"/>
              <a:gd name="connsiteX5" fmla="*/ 7128913 w 7128913"/>
              <a:gd name="connsiteY5" fmla="*/ 5131581 h 6853457"/>
              <a:gd name="connsiteX6" fmla="*/ 7091067 w 7128913"/>
              <a:gd name="connsiteY6" fmla="*/ 5210750 h 6853457"/>
              <a:gd name="connsiteX7" fmla="*/ 5546646 w 7128913"/>
              <a:gd name="connsiteY7" fmla="*/ 6783375 h 6853457"/>
              <a:gd name="connsiteX8" fmla="*/ 5409811 w 7128913"/>
              <a:gd name="connsiteY8" fmla="*/ 6853457 h 6853457"/>
              <a:gd name="connsiteX9" fmla="*/ 2102613 w 7128913"/>
              <a:gd name="connsiteY9" fmla="*/ 6853457 h 6853457"/>
              <a:gd name="connsiteX10" fmla="*/ 1965779 w 7128913"/>
              <a:gd name="connsiteY10" fmla="*/ 6783375 h 6853457"/>
              <a:gd name="connsiteX11" fmla="*/ 0 w 7128913"/>
              <a:gd name="connsiteY11" fmla="*/ 3480517 h 6853457"/>
              <a:gd name="connsiteX12" fmla="*/ 2294125 w 7128913"/>
              <a:gd name="connsiteY12" fmla="*/ 19487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1A5312-1F59-4CD1-9332-079CCB4408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77072" y="438912"/>
            <a:ext cx="548640" cy="548640"/>
          </a:xfrm>
          <a:prstGeom prst="ellipse">
            <a:avLst/>
          </a:prstGeom>
          <a:solidFill>
            <a:srgbClr val="808080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fld id="{81B15D69-A5A0-5A4D-A092-BB84571DF4BE}" type="slidenum">
              <a:rPr lang="en-US" sz="4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algn="ctr">
                <a:lnSpc>
                  <a:spcPct val="90000"/>
                </a:lnSpc>
                <a:spcAft>
                  <a:spcPts val="600"/>
                </a:spcAft>
              </a:pPr>
              <a:t>7</a:t>
            </a:fld>
            <a:r>
              <a:rPr lang="en-US" sz="4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 / INTERNATIONAL FEDERATION ON AGEING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48C3377-22F2-4B8C-9E4A-CDAFFB8F54A8}"/>
              </a:ext>
            </a:extLst>
          </p:cNvPr>
          <p:cNvSpPr txBox="1">
            <a:spLocks/>
          </p:cNvSpPr>
          <p:nvPr/>
        </p:nvSpPr>
        <p:spPr>
          <a:xfrm>
            <a:off x="1362269" y="145363"/>
            <a:ext cx="5812972" cy="11357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00" b="1" i="0" kern="1200">
                <a:solidFill>
                  <a:srgbClr val="20324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en-CA" sz="6000" dirty="0">
                <a:solidFill>
                  <a:schemeClr val="bg1"/>
                </a:solidFill>
                <a:latin typeface="Butler" panose="02070803080706020303"/>
              </a:rPr>
              <a:t>Plenary</a:t>
            </a:r>
          </a:p>
        </p:txBody>
      </p:sp>
    </p:spTree>
    <p:extLst>
      <p:ext uri="{BB962C8B-B14F-4D97-AF65-F5344CB8AC3E}">
        <p14:creationId xmlns:p14="http://schemas.microsoft.com/office/powerpoint/2010/main" val="3409842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CBC69AF-AE9D-43C7-A183-244646418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14D07CF8-6782-41B8-A862-5C80C63855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" r="5060"/>
          <a:stretch/>
        </p:blipFill>
        <p:spPr>
          <a:xfrm>
            <a:off x="20" y="10"/>
            <a:ext cx="4977364" cy="68579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D6747A-1D05-4C23-8331-8CBC413EE7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217" b="1"/>
          <a:stretch/>
        </p:blipFill>
        <p:spPr>
          <a:xfrm>
            <a:off x="4977384" y="10"/>
            <a:ext cx="7214616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E64232A-D912-4882-BF58-104918115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4218905"/>
            <a:ext cx="5625863" cy="2089317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8E4E9D8-6D9C-4646-83A2-11844D84EA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5574" y="3876005"/>
            <a:ext cx="4848225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6257DA7-2D9B-4524-A894-8D7D296D9EC0}"/>
              </a:ext>
            </a:extLst>
          </p:cNvPr>
          <p:cNvSpPr txBox="1">
            <a:spLocks/>
          </p:cNvSpPr>
          <p:nvPr/>
        </p:nvSpPr>
        <p:spPr>
          <a:xfrm>
            <a:off x="6772758" y="3949157"/>
            <a:ext cx="4324351" cy="539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00" b="1" i="0" kern="1200">
                <a:solidFill>
                  <a:srgbClr val="20324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2700" kern="1200" dirty="0">
                <a:solidFill>
                  <a:schemeClr val="tx1"/>
                </a:solidFill>
                <a:latin typeface="Butler" panose="02070803080706020303"/>
                <a:ea typeface="+mj-ea"/>
                <a:cs typeface="+mj-cs"/>
              </a:rPr>
              <a:t>OPENING KEYNOTE ADDRESS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1214BCA-203F-4DBF-AE82-881DCE1F79D9}"/>
              </a:ext>
            </a:extLst>
          </p:cNvPr>
          <p:cNvSpPr txBox="1">
            <a:spLocks/>
          </p:cNvSpPr>
          <p:nvPr/>
        </p:nvSpPr>
        <p:spPr>
          <a:xfrm>
            <a:off x="6431138" y="4697298"/>
            <a:ext cx="5040034" cy="14356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9B45F"/>
              </a:buClr>
              <a:buFont typeface="Arial" panose="020B0604020202020204" pitchFamily="34" charset="0"/>
              <a:buChar char="•"/>
              <a:defRPr sz="2300" kern="900" spc="-80" baseline="0">
                <a:solidFill>
                  <a:srgbClr val="20324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49B45F"/>
              </a:buClr>
              <a:buFont typeface="Arial" panose="020B0604020202020204" pitchFamily="34" charset="0"/>
              <a:buChar char="•"/>
              <a:defRPr sz="1900" kern="900" spc="-80" baseline="0">
                <a:solidFill>
                  <a:srgbClr val="20324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49B45F"/>
              </a:buClr>
              <a:buFont typeface="Arial" panose="020B0604020202020204" pitchFamily="34" charset="0"/>
              <a:buChar char="•"/>
              <a:defRPr sz="1600" kern="900" spc="-80" baseline="0">
                <a:solidFill>
                  <a:srgbClr val="20324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49B45F"/>
              </a:buClr>
              <a:buFont typeface="Arial" panose="020B0604020202020204" pitchFamily="34" charset="0"/>
              <a:buChar char="•"/>
              <a:defRPr sz="1300" kern="900" spc="-80" baseline="0">
                <a:solidFill>
                  <a:srgbClr val="20324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49B45F"/>
              </a:buClr>
              <a:buFont typeface="Arial" panose="020B0604020202020204" pitchFamily="34" charset="0"/>
              <a:buChar char="•"/>
              <a:defRPr sz="900" kern="900" spc="-80" baseline="0">
                <a:solidFill>
                  <a:srgbClr val="20324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b="1" kern="1200" dirty="0">
                <a:solidFill>
                  <a:schemeClr val="tx1"/>
                </a:solidFill>
                <a:latin typeface="Butler"/>
                <a:ea typeface="+mn-ea"/>
                <a:cs typeface="+mn-cs"/>
              </a:rPr>
              <a:t>Ms Alana Officer, Senior Health Advisor at the WHO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600" kern="1200" dirty="0">
                <a:solidFill>
                  <a:schemeClr val="tx1"/>
                </a:solidFill>
                <a:latin typeface="Butler"/>
                <a:ea typeface="+mn-ea"/>
                <a:cs typeface="+mn-cs"/>
              </a:rPr>
              <a:t>Alana has led the development of the Decade of Healthy Ageing and is responsible for the WHO Global Network of Age-Friendly Cities and Communities.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F0EE68-7E82-48E6-ACF1-90AEB810F4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624583" y="6355080"/>
            <a:ext cx="109728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fld id="{81B15D69-A5A0-5A4D-A092-BB84571DF4BE}" type="slidenum">
              <a:rPr lang="en-US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>
                <a:lnSpc>
                  <a:spcPct val="90000"/>
                </a:lnSpc>
                <a:spcAft>
                  <a:spcPts val="600"/>
                </a:spcAft>
              </a:pPr>
              <a:t>8</a:t>
            </a:fld>
            <a:r>
              <a:rPr lang="en-US">
                <a:solidFill>
                  <a:schemeClr val="bg1"/>
                </a:solidFill>
                <a:latin typeface="+mn-lt"/>
                <a:ea typeface="+mn-ea"/>
                <a:cs typeface="+mn-cs"/>
              </a:rPr>
              <a:t>  / INTERNATIONAL FEDERATION ON AGEING</a:t>
            </a:r>
          </a:p>
        </p:txBody>
      </p:sp>
    </p:spTree>
    <p:extLst>
      <p:ext uri="{BB962C8B-B14F-4D97-AF65-F5344CB8AC3E}">
        <p14:creationId xmlns:p14="http://schemas.microsoft.com/office/powerpoint/2010/main" val="3344948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AA029A-127F-49AC-85BC-12351D53A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608" y="441320"/>
            <a:ext cx="9685176" cy="1135737"/>
          </a:xfrm>
        </p:spPr>
        <p:txBody>
          <a:bodyPr>
            <a:noAutofit/>
          </a:bodyPr>
          <a:lstStyle/>
          <a:p>
            <a:pPr algn="ctr"/>
            <a:r>
              <a:rPr lang="en-CA" sz="6000" dirty="0">
                <a:latin typeface="Butler" panose="02070803080706020303"/>
              </a:rPr>
              <a:t>Age-friendly Global Village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A50C6-9732-4AF6-988B-E6EE2F1D7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1782980"/>
            <a:ext cx="7261012" cy="43942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>
                <a:latin typeface="Butler"/>
              </a:rPr>
              <a:t>The Village is a </a:t>
            </a:r>
            <a:r>
              <a:rPr lang="en-US" sz="3000" b="1" dirty="0">
                <a:latin typeface="Butler"/>
              </a:rPr>
              <a:t>marketplace </a:t>
            </a:r>
            <a:r>
              <a:rPr lang="en-US" sz="3000" dirty="0">
                <a:latin typeface="Butler"/>
              </a:rPr>
              <a:t>to</a:t>
            </a:r>
          </a:p>
          <a:p>
            <a:r>
              <a:rPr lang="en-US" sz="3000" dirty="0">
                <a:latin typeface="Butler"/>
              </a:rPr>
              <a:t>Connect and share information </a:t>
            </a:r>
          </a:p>
          <a:p>
            <a:r>
              <a:rPr lang="en-US" sz="3000" dirty="0">
                <a:latin typeface="Butler"/>
              </a:rPr>
              <a:t>Showcase city and community AFC practices</a:t>
            </a:r>
          </a:p>
          <a:p>
            <a:r>
              <a:rPr lang="en-US" sz="3000" dirty="0">
                <a:latin typeface="Butler"/>
              </a:rPr>
              <a:t>Meet one other informally</a:t>
            </a:r>
          </a:p>
          <a:p>
            <a:r>
              <a:rPr lang="en-US" sz="3000" dirty="0">
                <a:latin typeface="Butler"/>
              </a:rPr>
              <a:t>Ask questions on a one-to-one basis and discuss in detail aspects of the AFCC program</a:t>
            </a:r>
          </a:p>
          <a:p>
            <a:r>
              <a:rPr lang="en-US" sz="3000" dirty="0">
                <a:latin typeface="Butler"/>
              </a:rPr>
              <a:t>Network in a colorful and relaxed setting. </a:t>
            </a:r>
          </a:p>
          <a:p>
            <a:endParaRPr lang="en-CA" sz="2000" dirty="0"/>
          </a:p>
        </p:txBody>
      </p:sp>
      <p:pic>
        <p:nvPicPr>
          <p:cNvPr id="5" name="Picture 4" descr="A person holding a flower&#10;&#10;Description automatically generated">
            <a:extLst>
              <a:ext uri="{FF2B5EF4-FFF2-40B4-BE49-F238E27FC236}">
                <a16:creationId xmlns:a16="http://schemas.microsoft.com/office/drawing/2014/main" id="{12E917F5-9B7E-48B6-8EF1-F9F5D72C1D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2" r="22643" b="2"/>
          <a:stretch/>
        </p:blipFill>
        <p:spPr>
          <a:xfrm>
            <a:off x="7777393" y="1976277"/>
            <a:ext cx="4414606" cy="4881723"/>
          </a:xfrm>
          <a:custGeom>
            <a:avLst/>
            <a:gdLst>
              <a:gd name="connsiteX0" fmla="*/ 3151661 w 4414606"/>
              <a:gd name="connsiteY0" fmla="*/ 0 h 4881723"/>
              <a:gd name="connsiteX1" fmla="*/ 4414606 w 4414606"/>
              <a:gd name="connsiteY1" fmla="*/ 1262946 h 4881723"/>
              <a:gd name="connsiteX2" fmla="*/ 4414606 w 4414606"/>
              <a:gd name="connsiteY2" fmla="*/ 4881723 h 4881723"/>
              <a:gd name="connsiteX3" fmla="*/ 1730061 w 4414606"/>
              <a:gd name="connsiteY3" fmla="*/ 4881723 h 4881723"/>
              <a:gd name="connsiteX4" fmla="*/ 0 w 4414606"/>
              <a:gd name="connsiteY4" fmla="*/ 3151662 h 4881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14606" h="4881723">
                <a:moveTo>
                  <a:pt x="3151661" y="0"/>
                </a:moveTo>
                <a:lnTo>
                  <a:pt x="4414606" y="1262946"/>
                </a:lnTo>
                <a:lnTo>
                  <a:pt x="4414606" y="4881723"/>
                </a:lnTo>
                <a:lnTo>
                  <a:pt x="1730061" y="4881723"/>
                </a:lnTo>
                <a:lnTo>
                  <a:pt x="0" y="3151662"/>
                </a:lnTo>
                <a:close/>
              </a:path>
            </a:pathLst>
          </a:cu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285532"/>
      </p:ext>
    </p:extLst>
  </p:cSld>
  <p:clrMapOvr>
    <a:masterClrMapping/>
  </p:clrMapOvr>
</p:sld>
</file>

<file path=ppt/theme/theme1.xml><?xml version="1.0" encoding="utf-8"?>
<a:theme xmlns:a="http://schemas.openxmlformats.org/drawingml/2006/main" name="IFA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389</Words>
  <Application>Microsoft Office PowerPoint</Application>
  <PresentationFormat>Widescreen</PresentationFormat>
  <Paragraphs>69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Butler</vt:lpstr>
      <vt:lpstr>Calibri</vt:lpstr>
      <vt:lpstr>Calibri Light</vt:lpstr>
      <vt:lpstr>Verdana</vt:lpstr>
      <vt:lpstr>IFA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Age-friendly Summit  31st October 2020</vt:lpstr>
      <vt:lpstr>PowerPoint Presentation</vt:lpstr>
      <vt:lpstr>PowerPoint Presentation</vt:lpstr>
      <vt:lpstr>Age-friendly Global Village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Jane Barratt</dc:creator>
  <cp:lastModifiedBy>Jane Barratt</cp:lastModifiedBy>
  <cp:revision>3</cp:revision>
  <dcterms:created xsi:type="dcterms:W3CDTF">2020-01-23T16:48:03Z</dcterms:created>
  <dcterms:modified xsi:type="dcterms:W3CDTF">2020-01-24T17:38:30Z</dcterms:modified>
</cp:coreProperties>
</file>