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4"/>
  </p:sldMasterIdLst>
  <p:notesMasterIdLst>
    <p:notesMasterId r:id="rId19"/>
  </p:notesMasterIdLst>
  <p:handoutMasterIdLst>
    <p:handoutMasterId r:id="rId20"/>
  </p:handoutMasterIdLst>
  <p:sldIdLst>
    <p:sldId id="311" r:id="rId5"/>
    <p:sldId id="276" r:id="rId6"/>
    <p:sldId id="293" r:id="rId7"/>
    <p:sldId id="263" r:id="rId8"/>
    <p:sldId id="296" r:id="rId9"/>
    <p:sldId id="279" r:id="rId10"/>
    <p:sldId id="270" r:id="rId11"/>
    <p:sldId id="280" r:id="rId12"/>
    <p:sldId id="300" r:id="rId13"/>
    <p:sldId id="301" r:id="rId14"/>
    <p:sldId id="305" r:id="rId15"/>
    <p:sldId id="308" r:id="rId16"/>
    <p:sldId id="261" r:id="rId17"/>
    <p:sldId id="259" r:id="rId18"/>
  </p:sldIdLst>
  <p:sldSz cx="12192000" cy="6858000"/>
  <p:notesSz cx="6858000" cy="9144000"/>
  <p:defaultTextStyle>
    <a:defPPr>
      <a:defRPr lang="en-X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3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C0C10A-7520-4AC1-DB19-7BE0438A86AF}" name="Sverre Bergh" initials="SB" userId="S::sverre.bergh_aldringoghelse.no#ext#@sintef.onmicrosoft.com::cbddf7a9-1330-4f31-bd5e-c83f41ff2b71" providerId="AD"/>
  <p188:author id="{DAFFAA66-6816-9D0D-DD62-A4B49816C7E3}" name="Marita Skjuve" initials="MS" userId="S::marita.skjuve@sintef.no::908e1e19-a204-42cb-aefe-92905284d6d6" providerId="AD"/>
  <p188:author id="{AFBE7EA2-3962-B8C7-E56D-AF5843B5B03A}" name="Jiaxin Li" initials="JL" userId="S::Jiaxin.Li@sintef.no::0655c21a-1d61-4768-b4a5-ec6b615f12db" providerId="AD"/>
  <p188:author id="{01C686CB-4D69-2C23-731A-50252F095133}" name="Jiaxin Li" initials="JL" userId="S::jiaxin.li@sintef.no::0655c21a-1d61-4768-b4a5-ec6b615f12d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684"/>
    <a:srgbClr val="411ED6"/>
    <a:srgbClr val="0432FF"/>
    <a:srgbClr val="6CC9EC"/>
    <a:srgbClr val="3B4E7B"/>
    <a:srgbClr val="549CBC"/>
    <a:srgbClr val="E7E7E6"/>
    <a:srgbClr val="2B3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1C1B15-220A-4F71-B999-C7045C2DFF55}" v="2" dt="2024-08-14T15:07:36.3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/>
    <p:restoredTop sz="74025"/>
  </p:normalViewPr>
  <p:slideViewPr>
    <p:cSldViewPr snapToGrid="0">
      <p:cViewPr varScale="1">
        <p:scale>
          <a:sx n="70" d="100"/>
          <a:sy n="70" d="100"/>
        </p:scale>
        <p:origin x="826" y="62"/>
      </p:cViewPr>
      <p:guideLst>
        <p:guide orient="horz" pos="143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erre Bergh" userId="0f48434f0111b712" providerId="LiveId" clId="{F91C1B15-220A-4F71-B999-C7045C2DFF55}"/>
    <pc:docChg chg="custSel addSld delSld modSld">
      <pc:chgData name="Sverre Bergh" userId="0f48434f0111b712" providerId="LiveId" clId="{F91C1B15-220A-4F71-B999-C7045C2DFF55}" dt="2024-08-14T15:09:10.891" v="150" actId="6549"/>
      <pc:docMkLst>
        <pc:docMk/>
      </pc:docMkLst>
      <pc:sldChg chg="del">
        <pc:chgData name="Sverre Bergh" userId="0f48434f0111b712" providerId="LiveId" clId="{F91C1B15-220A-4F71-B999-C7045C2DFF55}" dt="2024-08-14T15:05:19.001" v="49" actId="47"/>
        <pc:sldMkLst>
          <pc:docMk/>
          <pc:sldMk cId="2523532026" sldId="256"/>
        </pc:sldMkLst>
      </pc:sldChg>
      <pc:sldChg chg="del">
        <pc:chgData name="Sverre Bergh" userId="0f48434f0111b712" providerId="LiveId" clId="{F91C1B15-220A-4F71-B999-C7045C2DFF55}" dt="2024-08-14T15:05:21.251" v="50" actId="47"/>
        <pc:sldMkLst>
          <pc:docMk/>
          <pc:sldMk cId="1744893362" sldId="258"/>
        </pc:sldMkLst>
      </pc:sldChg>
      <pc:sldChg chg="add">
        <pc:chgData name="Sverre Bergh" userId="0f48434f0111b712" providerId="LiveId" clId="{F91C1B15-220A-4F71-B999-C7045C2DFF55}" dt="2024-08-14T15:07:36.393" v="63"/>
        <pc:sldMkLst>
          <pc:docMk/>
          <pc:sldMk cId="487924807" sldId="259"/>
        </pc:sldMkLst>
      </pc:sldChg>
      <pc:sldChg chg="modSp add mod">
        <pc:chgData name="Sverre Bergh" userId="0f48434f0111b712" providerId="LiveId" clId="{F91C1B15-220A-4F71-B999-C7045C2DFF55}" dt="2024-08-14T15:08:18.937" v="147" actId="20577"/>
        <pc:sldMkLst>
          <pc:docMk/>
          <pc:sldMk cId="2607381997" sldId="261"/>
        </pc:sldMkLst>
        <pc:spChg chg="mod">
          <ac:chgData name="Sverre Bergh" userId="0f48434f0111b712" providerId="LiveId" clId="{F91C1B15-220A-4F71-B999-C7045C2DFF55}" dt="2024-08-14T15:08:18.937" v="147" actId="20577"/>
          <ac:spMkLst>
            <pc:docMk/>
            <pc:sldMk cId="2607381997" sldId="261"/>
            <ac:spMk id="3" creationId="{4D9743DA-F7C9-4435-B530-147765122A97}"/>
          </ac:spMkLst>
        </pc:spChg>
      </pc:sldChg>
      <pc:sldChg chg="modNotesTx">
        <pc:chgData name="Sverre Bergh" userId="0f48434f0111b712" providerId="LiveId" clId="{F91C1B15-220A-4F71-B999-C7045C2DFF55}" dt="2024-08-14T15:05:46.554" v="51" actId="6549"/>
        <pc:sldMkLst>
          <pc:docMk/>
          <pc:sldMk cId="3813078976" sldId="263"/>
        </pc:sldMkLst>
      </pc:sldChg>
      <pc:sldChg chg="del">
        <pc:chgData name="Sverre Bergh" userId="0f48434f0111b712" providerId="LiveId" clId="{F91C1B15-220A-4F71-B999-C7045C2DFF55}" dt="2024-08-14T15:07:03.292" v="61" actId="47"/>
        <pc:sldMkLst>
          <pc:docMk/>
          <pc:sldMk cId="443394553" sldId="275"/>
        </pc:sldMkLst>
      </pc:sldChg>
      <pc:sldChg chg="add">
        <pc:chgData name="Sverre Bergh" userId="0f48434f0111b712" providerId="LiveId" clId="{F91C1B15-220A-4F71-B999-C7045C2DFF55}" dt="2024-08-14T15:04:27.045" v="0"/>
        <pc:sldMkLst>
          <pc:docMk/>
          <pc:sldMk cId="4074875210" sldId="276"/>
        </pc:sldMkLst>
      </pc:sldChg>
      <pc:sldChg chg="del">
        <pc:chgData name="Sverre Bergh" userId="0f48434f0111b712" providerId="LiveId" clId="{F91C1B15-220A-4F71-B999-C7045C2DFF55}" dt="2024-08-14T15:07:03.935" v="62" actId="47"/>
        <pc:sldMkLst>
          <pc:docMk/>
          <pc:sldMk cId="1425503851" sldId="278"/>
        </pc:sldMkLst>
      </pc:sldChg>
      <pc:sldChg chg="modSp mod">
        <pc:chgData name="Sverre Bergh" userId="0f48434f0111b712" providerId="LiveId" clId="{F91C1B15-220A-4F71-B999-C7045C2DFF55}" dt="2024-08-14T15:09:10.891" v="150" actId="6549"/>
        <pc:sldMkLst>
          <pc:docMk/>
          <pc:sldMk cId="2926082429" sldId="280"/>
        </pc:sldMkLst>
        <pc:spChg chg="mod">
          <ac:chgData name="Sverre Bergh" userId="0f48434f0111b712" providerId="LiveId" clId="{F91C1B15-220A-4F71-B999-C7045C2DFF55}" dt="2024-08-14T15:09:10.891" v="150" actId="6549"/>
          <ac:spMkLst>
            <pc:docMk/>
            <pc:sldMk cId="2926082429" sldId="280"/>
            <ac:spMk id="2" creationId="{9D690A63-0AC2-0BBB-A411-EC85EEFE8657}"/>
          </ac:spMkLst>
        </pc:spChg>
      </pc:sldChg>
      <pc:sldChg chg="del">
        <pc:chgData name="Sverre Bergh" userId="0f48434f0111b712" providerId="LiveId" clId="{F91C1B15-220A-4F71-B999-C7045C2DFF55}" dt="2024-08-14T15:06:00.165" v="52" actId="47"/>
        <pc:sldMkLst>
          <pc:docMk/>
          <pc:sldMk cId="2136880583" sldId="294"/>
        </pc:sldMkLst>
      </pc:sldChg>
      <pc:sldChg chg="modSp mod">
        <pc:chgData name="Sverre Bergh" userId="0f48434f0111b712" providerId="LiveId" clId="{F91C1B15-220A-4F71-B999-C7045C2DFF55}" dt="2024-08-14T15:06:24.658" v="53" actId="6549"/>
        <pc:sldMkLst>
          <pc:docMk/>
          <pc:sldMk cId="2449588615" sldId="296"/>
        </pc:sldMkLst>
        <pc:spChg chg="mod">
          <ac:chgData name="Sverre Bergh" userId="0f48434f0111b712" providerId="LiveId" clId="{F91C1B15-220A-4F71-B999-C7045C2DFF55}" dt="2024-08-14T15:06:24.658" v="53" actId="6549"/>
          <ac:spMkLst>
            <pc:docMk/>
            <pc:sldMk cId="2449588615" sldId="296"/>
            <ac:spMk id="5" creationId="{29FDF6BD-CE1B-9F12-55CF-2D427FE37664}"/>
          </ac:spMkLst>
        </pc:spChg>
      </pc:sldChg>
      <pc:sldChg chg="addSp delSp modSp mod">
        <pc:chgData name="Sverre Bergh" userId="0f48434f0111b712" providerId="LiveId" clId="{F91C1B15-220A-4F71-B999-C7045C2DFF55}" dt="2024-08-14T15:06:36.205" v="56" actId="478"/>
        <pc:sldMkLst>
          <pc:docMk/>
          <pc:sldMk cId="3757774588" sldId="300"/>
        </pc:sldMkLst>
        <pc:spChg chg="add mod">
          <ac:chgData name="Sverre Bergh" userId="0f48434f0111b712" providerId="LiveId" clId="{F91C1B15-220A-4F71-B999-C7045C2DFF55}" dt="2024-08-14T15:06:32.800" v="55" actId="478"/>
          <ac:spMkLst>
            <pc:docMk/>
            <pc:sldMk cId="3757774588" sldId="300"/>
            <ac:spMk id="3" creationId="{70A76B53-514B-889F-6189-D2C1C9E68B45}"/>
          </ac:spMkLst>
        </pc:spChg>
        <pc:spChg chg="add mod">
          <ac:chgData name="Sverre Bergh" userId="0f48434f0111b712" providerId="LiveId" clId="{F91C1B15-220A-4F71-B999-C7045C2DFF55}" dt="2024-08-14T15:06:36.205" v="56" actId="478"/>
          <ac:spMkLst>
            <pc:docMk/>
            <pc:sldMk cId="3757774588" sldId="300"/>
            <ac:spMk id="5" creationId="{32714FA6-D64C-D2F3-BA28-AF85810A4BA4}"/>
          </ac:spMkLst>
        </pc:spChg>
        <pc:spChg chg="mod">
          <ac:chgData name="Sverre Bergh" userId="0f48434f0111b712" providerId="LiveId" clId="{F91C1B15-220A-4F71-B999-C7045C2DFF55}" dt="2024-08-14T15:06:29.600" v="54" actId="6549"/>
          <ac:spMkLst>
            <pc:docMk/>
            <pc:sldMk cId="3757774588" sldId="300"/>
            <ac:spMk id="14" creationId="{80E82780-EE93-7319-6932-6D803D4B72A1}"/>
          </ac:spMkLst>
        </pc:spChg>
        <pc:spChg chg="del">
          <ac:chgData name="Sverre Bergh" userId="0f48434f0111b712" providerId="LiveId" clId="{F91C1B15-220A-4F71-B999-C7045C2DFF55}" dt="2024-08-14T15:06:36.205" v="56" actId="478"/>
          <ac:spMkLst>
            <pc:docMk/>
            <pc:sldMk cId="3757774588" sldId="300"/>
            <ac:spMk id="15" creationId="{36E7B2FF-9B58-0D65-9A22-BDEC29CA98D4}"/>
          </ac:spMkLst>
        </pc:spChg>
        <pc:spChg chg="del">
          <ac:chgData name="Sverre Bergh" userId="0f48434f0111b712" providerId="LiveId" clId="{F91C1B15-220A-4F71-B999-C7045C2DFF55}" dt="2024-08-14T15:06:32.800" v="55" actId="478"/>
          <ac:spMkLst>
            <pc:docMk/>
            <pc:sldMk cId="3757774588" sldId="300"/>
            <ac:spMk id="16" creationId="{3F71480C-C1C1-1BB1-6DFA-8EB11B8CA409}"/>
          </ac:spMkLst>
        </pc:spChg>
      </pc:sldChg>
      <pc:sldChg chg="del">
        <pc:chgData name="Sverre Bergh" userId="0f48434f0111b712" providerId="LiveId" clId="{F91C1B15-220A-4F71-B999-C7045C2DFF55}" dt="2024-08-14T15:06:47.903" v="58" actId="47"/>
        <pc:sldMkLst>
          <pc:docMk/>
          <pc:sldMk cId="1032931717" sldId="303"/>
        </pc:sldMkLst>
      </pc:sldChg>
      <pc:sldChg chg="del">
        <pc:chgData name="Sverre Bergh" userId="0f48434f0111b712" providerId="LiveId" clId="{F91C1B15-220A-4F71-B999-C7045C2DFF55}" dt="2024-08-14T15:06:49.357" v="59" actId="47"/>
        <pc:sldMkLst>
          <pc:docMk/>
          <pc:sldMk cId="1777621745" sldId="304"/>
        </pc:sldMkLst>
      </pc:sldChg>
      <pc:sldChg chg="del">
        <pc:chgData name="Sverre Bergh" userId="0f48434f0111b712" providerId="LiveId" clId="{F91C1B15-220A-4F71-B999-C7045C2DFF55}" dt="2024-08-14T15:06:46.515" v="57" actId="47"/>
        <pc:sldMkLst>
          <pc:docMk/>
          <pc:sldMk cId="3171006934" sldId="309"/>
        </pc:sldMkLst>
      </pc:sldChg>
      <pc:sldChg chg="del">
        <pc:chgData name="Sverre Bergh" userId="0f48434f0111b712" providerId="LiveId" clId="{F91C1B15-220A-4F71-B999-C7045C2DFF55}" dt="2024-08-14T15:07:02.474" v="60" actId="47"/>
        <pc:sldMkLst>
          <pc:docMk/>
          <pc:sldMk cId="2025219083" sldId="310"/>
        </pc:sldMkLst>
      </pc:sldChg>
      <pc:sldChg chg="addSp delSp modSp add mod">
        <pc:chgData name="Sverre Bergh" userId="0f48434f0111b712" providerId="LiveId" clId="{F91C1B15-220A-4F71-B999-C7045C2DFF55}" dt="2024-08-14T15:08:32.710" v="148" actId="478"/>
        <pc:sldMkLst>
          <pc:docMk/>
          <pc:sldMk cId="4004233808" sldId="311"/>
        </pc:sldMkLst>
        <pc:spChg chg="add mod">
          <ac:chgData name="Sverre Bergh" userId="0f48434f0111b712" providerId="LiveId" clId="{F91C1B15-220A-4F71-B999-C7045C2DFF55}" dt="2024-08-14T15:08:32.710" v="148" actId="478"/>
          <ac:spMkLst>
            <pc:docMk/>
            <pc:sldMk cId="4004233808" sldId="311"/>
            <ac:spMk id="5" creationId="{918ED4DB-FC36-30E3-DD73-9EE0271C5C35}"/>
          </ac:spMkLst>
        </pc:spChg>
        <pc:spChg chg="mod">
          <ac:chgData name="Sverre Bergh" userId="0f48434f0111b712" providerId="LiveId" clId="{F91C1B15-220A-4F71-B999-C7045C2DFF55}" dt="2024-08-14T15:04:51.282" v="34" actId="20577"/>
          <ac:spMkLst>
            <pc:docMk/>
            <pc:sldMk cId="4004233808" sldId="311"/>
            <ac:spMk id="7" creationId="{1F68C464-CE8F-4463-9B1F-B0DC4A5D5C6D}"/>
          </ac:spMkLst>
        </pc:spChg>
        <pc:spChg chg="del mod">
          <ac:chgData name="Sverre Bergh" userId="0f48434f0111b712" providerId="LiveId" clId="{F91C1B15-220A-4F71-B999-C7045C2DFF55}" dt="2024-08-14T15:08:32.710" v="148" actId="478"/>
          <ac:spMkLst>
            <pc:docMk/>
            <pc:sldMk cId="4004233808" sldId="311"/>
            <ac:spMk id="8" creationId="{4482B4F1-B77A-FA2E-4930-EB24B90A7C7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AC317E-E218-4BB3-B975-42113064C97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C75879-3D4D-4F6D-8BC5-1FADBCDEE598}">
      <dgm:prSet/>
      <dgm:spPr/>
      <dgm:t>
        <a:bodyPr/>
        <a:lstStyle/>
        <a:p>
          <a:r>
            <a:rPr lang="en-US" dirty="0"/>
            <a:t>Many devices with different way to operate a</a:t>
          </a:r>
          <a:r>
            <a:rPr lang="en-GB" dirty="0" err="1"/>
            <a:t>nd</a:t>
          </a:r>
          <a:r>
            <a:rPr lang="en-US" dirty="0"/>
            <a:t> use.</a:t>
          </a:r>
        </a:p>
      </dgm:t>
    </dgm:pt>
    <dgm:pt modelId="{A6B3C5DB-FAE6-43D3-BB2E-20EAB045CE5F}" type="parTrans" cxnId="{B4C79CCA-A565-4B18-8FEF-3BCD95FE7D56}">
      <dgm:prSet/>
      <dgm:spPr/>
      <dgm:t>
        <a:bodyPr/>
        <a:lstStyle/>
        <a:p>
          <a:endParaRPr lang="en-US"/>
        </a:p>
      </dgm:t>
    </dgm:pt>
    <dgm:pt modelId="{81DF14E8-0753-4537-AE4F-29B8C6E5A1B3}" type="sibTrans" cxnId="{B4C79CCA-A565-4B18-8FEF-3BCD95FE7D56}">
      <dgm:prSet/>
      <dgm:spPr/>
      <dgm:t>
        <a:bodyPr/>
        <a:lstStyle/>
        <a:p>
          <a:endParaRPr lang="en-US"/>
        </a:p>
      </dgm:t>
    </dgm:pt>
    <dgm:pt modelId="{42B06DD6-0DAA-4024-87D9-BCB22DB89E9D}">
      <dgm:prSet/>
      <dgm:spPr/>
      <dgm:t>
        <a:bodyPr/>
        <a:lstStyle/>
        <a:p>
          <a:r>
            <a:rPr lang="en-US" dirty="0"/>
            <a:t>Challenge for all but also elderly</a:t>
          </a:r>
        </a:p>
      </dgm:t>
    </dgm:pt>
    <dgm:pt modelId="{C8CDFE3B-4CED-4C85-8B9D-4C208735010D}" type="parTrans" cxnId="{DD26C004-2F97-459E-9EF4-F862601E1B19}">
      <dgm:prSet/>
      <dgm:spPr/>
      <dgm:t>
        <a:bodyPr/>
        <a:lstStyle/>
        <a:p>
          <a:endParaRPr lang="en-US"/>
        </a:p>
      </dgm:t>
    </dgm:pt>
    <dgm:pt modelId="{3DBA950F-3826-4F0B-8F0A-92800E61F779}" type="sibTrans" cxnId="{DD26C004-2F97-459E-9EF4-F862601E1B19}">
      <dgm:prSet/>
      <dgm:spPr/>
      <dgm:t>
        <a:bodyPr/>
        <a:lstStyle/>
        <a:p>
          <a:endParaRPr lang="en-US"/>
        </a:p>
      </dgm:t>
    </dgm:pt>
    <dgm:pt modelId="{C61A09D8-7040-4143-AD3E-F9D6512449C3}">
      <dgm:prSet/>
      <dgm:spPr/>
      <dgm:t>
        <a:bodyPr/>
        <a:lstStyle/>
        <a:p>
          <a:r>
            <a:rPr lang="en-US"/>
            <a:t>Challenge to support for the circle of care</a:t>
          </a:r>
        </a:p>
      </dgm:t>
    </dgm:pt>
    <dgm:pt modelId="{7655F844-6F40-427A-B6E9-2D6AADBEC3CC}" type="parTrans" cxnId="{7065B5A3-B26F-406C-BAE0-EEE9201130D5}">
      <dgm:prSet/>
      <dgm:spPr/>
      <dgm:t>
        <a:bodyPr/>
        <a:lstStyle/>
        <a:p>
          <a:endParaRPr lang="en-US"/>
        </a:p>
      </dgm:t>
    </dgm:pt>
    <dgm:pt modelId="{C06DC9D5-6352-4B15-86EB-5A31F8EB0D9F}" type="sibTrans" cxnId="{7065B5A3-B26F-406C-BAE0-EEE9201130D5}">
      <dgm:prSet/>
      <dgm:spPr/>
      <dgm:t>
        <a:bodyPr/>
        <a:lstStyle/>
        <a:p>
          <a:endParaRPr lang="en-US"/>
        </a:p>
      </dgm:t>
    </dgm:pt>
    <dgm:pt modelId="{73570773-ADC0-4FE0-8AEB-857A8F7A93B5}">
      <dgm:prSet/>
      <dgm:spPr/>
      <dgm:t>
        <a:bodyPr/>
        <a:lstStyle/>
        <a:p>
          <a:r>
            <a:rPr lang="en-US" dirty="0"/>
            <a:t>Hard to collect data and do some smart with them across devices and services. </a:t>
          </a:r>
        </a:p>
      </dgm:t>
    </dgm:pt>
    <dgm:pt modelId="{294F8B82-D6C0-442C-8BDC-3C3BE453BFBB}" type="parTrans" cxnId="{13B4D42E-96BA-4C73-9BF1-480AFAC5FF9C}">
      <dgm:prSet/>
      <dgm:spPr/>
      <dgm:t>
        <a:bodyPr/>
        <a:lstStyle/>
        <a:p>
          <a:endParaRPr lang="en-US"/>
        </a:p>
      </dgm:t>
    </dgm:pt>
    <dgm:pt modelId="{290D239D-544E-4441-9E17-F6C622D746AA}" type="sibTrans" cxnId="{13B4D42E-96BA-4C73-9BF1-480AFAC5FF9C}">
      <dgm:prSet/>
      <dgm:spPr/>
      <dgm:t>
        <a:bodyPr/>
        <a:lstStyle/>
        <a:p>
          <a:endParaRPr lang="en-US"/>
        </a:p>
      </dgm:t>
    </dgm:pt>
    <dgm:pt modelId="{878DA9D9-27FF-4573-8882-386D67AB1425}">
      <dgm:prSet/>
      <dgm:spPr/>
      <dgm:t>
        <a:bodyPr/>
        <a:lstStyle/>
        <a:p>
          <a:r>
            <a:rPr lang="en-US"/>
            <a:t>Access, quality - what and how, ….</a:t>
          </a:r>
        </a:p>
      </dgm:t>
    </dgm:pt>
    <dgm:pt modelId="{616236ED-9D9B-4E8C-A73C-B37CDD023872}" type="parTrans" cxnId="{3723C074-13FE-4C96-AC49-B58A74193EAC}">
      <dgm:prSet/>
      <dgm:spPr/>
      <dgm:t>
        <a:bodyPr/>
        <a:lstStyle/>
        <a:p>
          <a:endParaRPr lang="en-US"/>
        </a:p>
      </dgm:t>
    </dgm:pt>
    <dgm:pt modelId="{A4C296E6-A62A-43CD-ADE1-3B411EE4AF89}" type="sibTrans" cxnId="{3723C074-13FE-4C96-AC49-B58A74193EAC}">
      <dgm:prSet/>
      <dgm:spPr/>
      <dgm:t>
        <a:bodyPr/>
        <a:lstStyle/>
        <a:p>
          <a:endParaRPr lang="en-US"/>
        </a:p>
      </dgm:t>
    </dgm:pt>
    <dgm:pt modelId="{1C5258F3-F9BA-2944-A781-AA5D47F94344}" type="pres">
      <dgm:prSet presAssocID="{FFAC317E-E218-4BB3-B975-42113064C97A}" presName="Name0" presStyleCnt="0">
        <dgm:presLayoutVars>
          <dgm:dir/>
          <dgm:animLvl val="lvl"/>
          <dgm:resizeHandles val="exact"/>
        </dgm:presLayoutVars>
      </dgm:prSet>
      <dgm:spPr/>
    </dgm:pt>
    <dgm:pt modelId="{31A10E46-1D79-C445-8EA2-B3592BF6E8F7}" type="pres">
      <dgm:prSet presAssocID="{E5C75879-3D4D-4F6D-8BC5-1FADBCDEE598}" presName="linNode" presStyleCnt="0"/>
      <dgm:spPr/>
    </dgm:pt>
    <dgm:pt modelId="{AA03D047-C466-0747-B63B-5CFA7F7C5810}" type="pres">
      <dgm:prSet presAssocID="{E5C75879-3D4D-4F6D-8BC5-1FADBCDEE598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F8CD400E-65E3-7747-A205-AABF63910844}" type="pres">
      <dgm:prSet presAssocID="{E5C75879-3D4D-4F6D-8BC5-1FADBCDEE598}" presName="descendantText" presStyleLbl="alignAccFollowNode1" presStyleIdx="0" presStyleCnt="2">
        <dgm:presLayoutVars>
          <dgm:bulletEnabled val="1"/>
        </dgm:presLayoutVars>
      </dgm:prSet>
      <dgm:spPr/>
    </dgm:pt>
    <dgm:pt modelId="{B5BDDFAD-7452-AA41-9908-FEBFEE6DF7CA}" type="pres">
      <dgm:prSet presAssocID="{81DF14E8-0753-4537-AE4F-29B8C6E5A1B3}" presName="sp" presStyleCnt="0"/>
      <dgm:spPr/>
    </dgm:pt>
    <dgm:pt modelId="{9C51B996-932C-1941-9F2E-BBFDABF939E2}" type="pres">
      <dgm:prSet presAssocID="{73570773-ADC0-4FE0-8AEB-857A8F7A93B5}" presName="linNode" presStyleCnt="0"/>
      <dgm:spPr/>
    </dgm:pt>
    <dgm:pt modelId="{F154C032-4F74-D74C-AFC3-33103FAC96FC}" type="pres">
      <dgm:prSet presAssocID="{73570773-ADC0-4FE0-8AEB-857A8F7A93B5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55C9604E-DA11-E146-AA82-BBEAFF955476}" type="pres">
      <dgm:prSet presAssocID="{73570773-ADC0-4FE0-8AEB-857A8F7A93B5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DD26C004-2F97-459E-9EF4-F862601E1B19}" srcId="{E5C75879-3D4D-4F6D-8BC5-1FADBCDEE598}" destId="{42B06DD6-0DAA-4024-87D9-BCB22DB89E9D}" srcOrd="0" destOrd="0" parTransId="{C8CDFE3B-4CED-4C85-8B9D-4C208735010D}" sibTransId="{3DBA950F-3826-4F0B-8F0A-92800E61F779}"/>
    <dgm:cxn modelId="{13B4D42E-96BA-4C73-9BF1-480AFAC5FF9C}" srcId="{FFAC317E-E218-4BB3-B975-42113064C97A}" destId="{73570773-ADC0-4FE0-8AEB-857A8F7A93B5}" srcOrd="1" destOrd="0" parTransId="{294F8B82-D6C0-442C-8BDC-3C3BE453BFBB}" sibTransId="{290D239D-544E-4441-9E17-F6C622D746AA}"/>
    <dgm:cxn modelId="{684DC55E-7CB3-1145-ACE6-BDFAAC61F5AA}" type="presOf" srcId="{73570773-ADC0-4FE0-8AEB-857A8F7A93B5}" destId="{F154C032-4F74-D74C-AFC3-33103FAC96FC}" srcOrd="0" destOrd="0" presId="urn:microsoft.com/office/officeart/2005/8/layout/vList5"/>
    <dgm:cxn modelId="{3723C074-13FE-4C96-AC49-B58A74193EAC}" srcId="{73570773-ADC0-4FE0-8AEB-857A8F7A93B5}" destId="{878DA9D9-27FF-4573-8882-386D67AB1425}" srcOrd="0" destOrd="0" parTransId="{616236ED-9D9B-4E8C-A73C-B37CDD023872}" sibTransId="{A4C296E6-A62A-43CD-ADE1-3B411EE4AF89}"/>
    <dgm:cxn modelId="{D8E31888-152A-4F46-B5F7-70572B331ED0}" type="presOf" srcId="{42B06DD6-0DAA-4024-87D9-BCB22DB89E9D}" destId="{F8CD400E-65E3-7747-A205-AABF63910844}" srcOrd="0" destOrd="0" presId="urn:microsoft.com/office/officeart/2005/8/layout/vList5"/>
    <dgm:cxn modelId="{8D086D8B-EDFF-A847-9B18-4E944332EAA5}" type="presOf" srcId="{E5C75879-3D4D-4F6D-8BC5-1FADBCDEE598}" destId="{AA03D047-C466-0747-B63B-5CFA7F7C5810}" srcOrd="0" destOrd="0" presId="urn:microsoft.com/office/officeart/2005/8/layout/vList5"/>
    <dgm:cxn modelId="{7065B5A3-B26F-406C-BAE0-EEE9201130D5}" srcId="{E5C75879-3D4D-4F6D-8BC5-1FADBCDEE598}" destId="{C61A09D8-7040-4143-AD3E-F9D6512449C3}" srcOrd="1" destOrd="0" parTransId="{7655F844-6F40-427A-B6E9-2D6AADBEC3CC}" sibTransId="{C06DC9D5-6352-4B15-86EB-5A31F8EB0D9F}"/>
    <dgm:cxn modelId="{9D228AA4-8591-4F43-A24A-A8B6970AB516}" type="presOf" srcId="{878DA9D9-27FF-4573-8882-386D67AB1425}" destId="{55C9604E-DA11-E146-AA82-BBEAFF955476}" srcOrd="0" destOrd="0" presId="urn:microsoft.com/office/officeart/2005/8/layout/vList5"/>
    <dgm:cxn modelId="{637E1FB4-6495-674E-BF0E-8DABE6EA574F}" type="presOf" srcId="{FFAC317E-E218-4BB3-B975-42113064C97A}" destId="{1C5258F3-F9BA-2944-A781-AA5D47F94344}" srcOrd="0" destOrd="0" presId="urn:microsoft.com/office/officeart/2005/8/layout/vList5"/>
    <dgm:cxn modelId="{B4C79CCA-A565-4B18-8FEF-3BCD95FE7D56}" srcId="{FFAC317E-E218-4BB3-B975-42113064C97A}" destId="{E5C75879-3D4D-4F6D-8BC5-1FADBCDEE598}" srcOrd="0" destOrd="0" parTransId="{A6B3C5DB-FAE6-43D3-BB2E-20EAB045CE5F}" sibTransId="{81DF14E8-0753-4537-AE4F-29B8C6E5A1B3}"/>
    <dgm:cxn modelId="{1EDFB5D4-6FB5-414B-946B-66CF8AF76C76}" type="presOf" srcId="{C61A09D8-7040-4143-AD3E-F9D6512449C3}" destId="{F8CD400E-65E3-7747-A205-AABF63910844}" srcOrd="0" destOrd="1" presId="urn:microsoft.com/office/officeart/2005/8/layout/vList5"/>
    <dgm:cxn modelId="{2EA4FBE7-253A-C94D-98AD-C712AFE9DBD8}" type="presParOf" srcId="{1C5258F3-F9BA-2944-A781-AA5D47F94344}" destId="{31A10E46-1D79-C445-8EA2-B3592BF6E8F7}" srcOrd="0" destOrd="0" presId="urn:microsoft.com/office/officeart/2005/8/layout/vList5"/>
    <dgm:cxn modelId="{341C8E31-0C2B-624A-9BA4-9C758FF36864}" type="presParOf" srcId="{31A10E46-1D79-C445-8EA2-B3592BF6E8F7}" destId="{AA03D047-C466-0747-B63B-5CFA7F7C5810}" srcOrd="0" destOrd="0" presId="urn:microsoft.com/office/officeart/2005/8/layout/vList5"/>
    <dgm:cxn modelId="{0F0D4B98-0347-DE49-B0F3-EC5D63DFF863}" type="presParOf" srcId="{31A10E46-1D79-C445-8EA2-B3592BF6E8F7}" destId="{F8CD400E-65E3-7747-A205-AABF63910844}" srcOrd="1" destOrd="0" presId="urn:microsoft.com/office/officeart/2005/8/layout/vList5"/>
    <dgm:cxn modelId="{98D39C84-DA11-6B4D-AD60-CD1FE9390F28}" type="presParOf" srcId="{1C5258F3-F9BA-2944-A781-AA5D47F94344}" destId="{B5BDDFAD-7452-AA41-9908-FEBFEE6DF7CA}" srcOrd="1" destOrd="0" presId="urn:microsoft.com/office/officeart/2005/8/layout/vList5"/>
    <dgm:cxn modelId="{C3120D2D-36ED-BF4D-BC3D-DE72C51CE908}" type="presParOf" srcId="{1C5258F3-F9BA-2944-A781-AA5D47F94344}" destId="{9C51B996-932C-1941-9F2E-BBFDABF939E2}" srcOrd="2" destOrd="0" presId="urn:microsoft.com/office/officeart/2005/8/layout/vList5"/>
    <dgm:cxn modelId="{33550462-9A9A-ED4E-AA9C-52EFB01A02A3}" type="presParOf" srcId="{9C51B996-932C-1941-9F2E-BBFDABF939E2}" destId="{F154C032-4F74-D74C-AFC3-33103FAC96FC}" srcOrd="0" destOrd="0" presId="urn:microsoft.com/office/officeart/2005/8/layout/vList5"/>
    <dgm:cxn modelId="{79DEB97D-5C33-C744-BA82-1B98C03D1FE7}" type="presParOf" srcId="{9C51B996-932C-1941-9F2E-BBFDABF939E2}" destId="{55C9604E-DA11-E146-AA82-BBEAFF95547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D400E-65E3-7747-A205-AABF63910844}">
      <dsp:nvSpPr>
        <dsp:cNvPr id="0" name=""/>
        <dsp:cNvSpPr/>
      </dsp:nvSpPr>
      <dsp:spPr>
        <a:xfrm rot="5400000">
          <a:off x="6057462" y="-2344685"/>
          <a:ext cx="1298016" cy="63119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Challenge for all but also elderly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Challenge to support for the circle of care</a:t>
          </a:r>
        </a:p>
      </dsp:txBody>
      <dsp:txXfrm rot="-5400000">
        <a:off x="3550484" y="225657"/>
        <a:ext cx="6248608" cy="1171288"/>
      </dsp:txXfrm>
    </dsp:sp>
    <dsp:sp modelId="{AA03D047-C466-0747-B63B-5CFA7F7C5810}">
      <dsp:nvSpPr>
        <dsp:cNvPr id="0" name=""/>
        <dsp:cNvSpPr/>
      </dsp:nvSpPr>
      <dsp:spPr>
        <a:xfrm>
          <a:off x="0" y="40"/>
          <a:ext cx="3550484" cy="162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Many devices with different way to operate a</a:t>
          </a:r>
          <a:r>
            <a:rPr lang="en-GB" sz="2400" kern="1200" dirty="0" err="1"/>
            <a:t>nd</a:t>
          </a:r>
          <a:r>
            <a:rPr lang="en-US" sz="2400" kern="1200" dirty="0"/>
            <a:t> use.</a:t>
          </a:r>
        </a:p>
      </dsp:txBody>
      <dsp:txXfrm>
        <a:off x="79205" y="79245"/>
        <a:ext cx="3392074" cy="1464110"/>
      </dsp:txXfrm>
    </dsp:sp>
    <dsp:sp modelId="{55C9604E-DA11-E146-AA82-BBEAFF955476}">
      <dsp:nvSpPr>
        <dsp:cNvPr id="0" name=""/>
        <dsp:cNvSpPr/>
      </dsp:nvSpPr>
      <dsp:spPr>
        <a:xfrm rot="5400000">
          <a:off x="6057462" y="-641038"/>
          <a:ext cx="1298016" cy="63119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/>
            <a:t>Access, quality - what and how, ….</a:t>
          </a:r>
        </a:p>
      </dsp:txBody>
      <dsp:txXfrm rot="-5400000">
        <a:off x="3550484" y="1929304"/>
        <a:ext cx="6248608" cy="1171288"/>
      </dsp:txXfrm>
    </dsp:sp>
    <dsp:sp modelId="{F154C032-4F74-D74C-AFC3-33103FAC96FC}">
      <dsp:nvSpPr>
        <dsp:cNvPr id="0" name=""/>
        <dsp:cNvSpPr/>
      </dsp:nvSpPr>
      <dsp:spPr>
        <a:xfrm>
          <a:off x="0" y="1703687"/>
          <a:ext cx="3550484" cy="162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Hard to collect data and do some smart with them across devices and services. </a:t>
          </a:r>
        </a:p>
      </dsp:txBody>
      <dsp:txXfrm>
        <a:off x="79205" y="1782892"/>
        <a:ext cx="3392074" cy="1464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C4E372-21E2-274A-A4F5-61C1D87C55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X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47728-95EE-F941-830B-7728627E75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53CD2-59B6-734D-B1FB-C8CD8F786817}" type="datetimeFigureOut">
              <a:rPr lang="en-XK" smtClean="0"/>
              <a:t>08/14/2024</a:t>
            </a:fld>
            <a:endParaRPr lang="en-X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F6831-0C87-7C42-AEE8-B6EC9A9BA1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X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F1279-9A6E-F046-870A-A97AB6485F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65B90-6614-984D-A699-4720D0703FC5}" type="slidenum">
              <a:rPr lang="en-XK" smtClean="0"/>
              <a:t>‹#›</a:t>
            </a:fld>
            <a:endParaRPr lang="en-XK"/>
          </a:p>
        </p:txBody>
      </p:sp>
    </p:spTree>
    <p:extLst>
      <p:ext uri="{BB962C8B-B14F-4D97-AF65-F5344CB8AC3E}">
        <p14:creationId xmlns:p14="http://schemas.microsoft.com/office/powerpoint/2010/main" val="2692972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3779F-B7A1-B849-9355-06C1498DB391}" type="datetimeFigureOut">
              <a:t>14.08.2024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C92C4-7A6C-CF43-ADE9-28B37F4BEC82}" type="slidenum"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2278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D5CA0-A53B-43C3-A94F-AAC0D131A726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7406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You get tied to a platform or device. It takes much resources to change to a better or cheaper and better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C92C4-7A6C-CF43-ADE9-28B37F4BEC82}" type="slidenum">
              <a:rPr lang="en-NO" smtClean="0"/>
              <a:t>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70480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C92C4-7A6C-CF43-ADE9-28B37F4BEC82}" type="slidenum">
              <a:rPr lang="en-NO" smtClean="0"/>
              <a:t>4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22683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solidFill>
                  <a:srgbClr val="374151"/>
                </a:solidFill>
                <a:effectLst/>
                <a:latin typeface="Söhne"/>
              </a:rPr>
              <a:t>Personalization in software design refers to the ability of a software application to tailor its user interface and functionality to the specific needs, preferences, and behaviors of individual users. This can be achieved through a variety of methods such as user profiles, machine learning algorithms, and user feedback.</a:t>
            </a:r>
          </a:p>
          <a:p>
            <a:endParaRPr lang="en-GB" b="0" i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en-GB" b="0" i="0">
                <a:solidFill>
                  <a:srgbClr val="374151"/>
                </a:solidFill>
                <a:effectLst/>
                <a:latin typeface="Söhne"/>
              </a:rPr>
              <a:t>Personalization can increase user engagement and satisfaction.</a:t>
            </a:r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C92C4-7A6C-CF43-ADE9-28B37F4BEC82}" type="slidenum">
              <a:rPr lang="en-NO"/>
              <a:t>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758896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33530-6823-48D1-B3FA-739E0E9EAA7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1962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C92C4-7A6C-CF43-ADE9-28B37F4BEC82}" type="slidenum">
              <a:rPr lang="en-NO" smtClean="0"/>
              <a:t>12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88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D5CA0-A53B-43C3-A94F-AAC0D131A726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145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B95AA4-8CB2-C643-83E8-2BD6C8111C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645" y="-41421"/>
            <a:ext cx="12311289" cy="402687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EEBFEA4-CD6C-F044-8820-ECD8AC920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1259" y="2521931"/>
            <a:ext cx="10089481" cy="66278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PROJECT TITLE</a:t>
            </a:r>
            <a:endParaRPr lang="en-XK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C1B0DEC-355C-F54C-8296-71C827BF4F3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51259" y="3621149"/>
            <a:ext cx="10089482" cy="11044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411ED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PROJECT SUBTITLE / BODY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DEA6B2E-CB32-2648-9911-FAD5670E075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51260" y="6374770"/>
            <a:ext cx="1780430" cy="2851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00/00/00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8D5DE61-795C-8B4C-9EA0-42E2464DF3E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205784" y="6374770"/>
            <a:ext cx="1780430" cy="2851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E- mail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017BC85-F999-8C41-A6EE-C49E2CFDE8B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88067" y="6374770"/>
            <a:ext cx="2390661" cy="28513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www.smileehealth.</a:t>
            </a:r>
            <a:r>
              <a:rPr lang="hu-HU" err="1"/>
              <a:t>eu</a:t>
            </a:r>
            <a:r>
              <a:rPr lang="hu-HU"/>
              <a:t> </a:t>
            </a:r>
          </a:p>
          <a:p>
            <a:pPr lvl="0"/>
            <a:endParaRPr lang="hu-HU"/>
          </a:p>
          <a:p>
            <a:pPr lvl="0"/>
            <a:endParaRPr lang="hu-HU"/>
          </a:p>
          <a:p>
            <a:pPr lvl="0"/>
            <a:r>
              <a:rPr lang="hu-HU"/>
              <a:t> 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949569-6F45-9446-898F-78A2D5D15C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28833" y="304800"/>
            <a:ext cx="1334333" cy="59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81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A68A31-3769-D645-B50E-9E47D0798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2440" y="327449"/>
            <a:ext cx="12796876" cy="62031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AB2467-D88E-2F44-B7B4-3D5E1EE02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4771" y="709069"/>
            <a:ext cx="9862457" cy="56422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411ED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TYPE TITLE</a:t>
            </a:r>
            <a:endParaRPr lang="en-XK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8634338-1068-0E49-BF33-FD5463C2E33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164770" y="1523999"/>
            <a:ext cx="9862457" cy="40664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C43DA-CF7F-8441-B0A4-2C1A72F3ED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6713" y="6070668"/>
            <a:ext cx="1030514" cy="45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71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463DBA-2462-6B4B-9690-6A575F9FBC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172" y="-13706"/>
            <a:ext cx="12192000" cy="20097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846AD45-BC50-7348-B92E-898456C2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4771" y="709069"/>
            <a:ext cx="9862457" cy="56422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TYPE TITLE</a:t>
            </a:r>
            <a:endParaRPr lang="en-X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4A1EC8A-56DB-E04E-BC9B-215F204E0A7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164770" y="2264228"/>
            <a:ext cx="9862457" cy="332624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styles: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19AD7B-E99E-EB43-9FB1-546480FE6A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6713" y="6070668"/>
            <a:ext cx="1030514" cy="45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67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agraph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D4BB77-7D64-5047-9EE1-0E21B25C8E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172" y="-13706"/>
            <a:ext cx="12192000" cy="20097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846AD45-BC50-7348-B92E-898456C2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4771" y="709069"/>
            <a:ext cx="9862457" cy="56422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TYPE TITLE</a:t>
            </a:r>
            <a:endParaRPr lang="en-X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4A1EC8A-56DB-E04E-BC9B-215F204E0A7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18662" y="2264228"/>
            <a:ext cx="4793697" cy="358793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19AD7B-E99E-EB43-9FB1-546480FE6A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6713" y="6070668"/>
            <a:ext cx="1030514" cy="45988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D6A7F83-659C-5E40-8ABB-D0B6980D003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64772" y="2264228"/>
            <a:ext cx="4793697" cy="358793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77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ragraph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558CF9-23C1-004B-A472-49A5C5965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172" y="-13706"/>
            <a:ext cx="12192000" cy="20097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846AD45-BC50-7348-B92E-898456C2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4771" y="709069"/>
            <a:ext cx="9862457" cy="56422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TYPE TITLE</a:t>
            </a:r>
            <a:endParaRPr lang="en-XK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4A1EC8A-56DB-E04E-BC9B-215F204E0A7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768860" y="2264228"/>
            <a:ext cx="4258367" cy="358793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19AD7B-E99E-EB43-9FB1-546480FE6A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6713" y="6070668"/>
            <a:ext cx="1030514" cy="459883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5BE5C81-164B-9C4D-802E-37246DF3F8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65224" y="2264228"/>
            <a:ext cx="5149312" cy="3587932"/>
          </a:xfrm>
          <a:prstGeom prst="rect">
            <a:avLst/>
          </a:prstGeom>
          <a:pattFill prst="ltDn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effectLst>
            <a:outerShdw blurRad="114300" dist="50800" dir="2880000" sx="98000" sy="98000" algn="ctr" rotWithShape="0">
              <a:srgbClr val="000000">
                <a:alpha val="57000"/>
              </a:srgb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AL" sz="1600"/>
              <a:t>Insert picture here.</a:t>
            </a:r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143361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ragraph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765CF0-00F6-0641-B3FF-7F47C89505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172" y="-13706"/>
            <a:ext cx="12192000" cy="20097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846AD45-BC50-7348-B92E-898456C2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4771" y="709069"/>
            <a:ext cx="9862457" cy="56422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TYPE TITLE</a:t>
            </a:r>
            <a:endParaRPr lang="en-XK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19AD7B-E99E-EB43-9FB1-546480FE6A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6713" y="6070668"/>
            <a:ext cx="1030514" cy="459883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5BE5C81-164B-9C4D-802E-37246DF3F8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65224" y="2264228"/>
            <a:ext cx="4660275" cy="3587932"/>
          </a:xfrm>
          <a:prstGeom prst="rect">
            <a:avLst/>
          </a:prstGeom>
          <a:pattFill prst="ltDn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effectLst>
            <a:outerShdw blurRad="114300" dist="50800" dir="2880000" sx="98000" sy="98000" algn="ctr" rotWithShape="0">
              <a:srgbClr val="000000">
                <a:alpha val="57000"/>
              </a:srgb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AL" sz="1600"/>
              <a:t>Insert picture here.</a:t>
            </a:r>
            <a:endParaRPr lang="en-AL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C99F316-D424-D548-BD8E-40A35ABB771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66952" y="2264228"/>
            <a:ext cx="4660275" cy="3587932"/>
          </a:xfrm>
          <a:prstGeom prst="rect">
            <a:avLst/>
          </a:prstGeom>
          <a:pattFill prst="ltDn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effectLst>
            <a:outerShdw blurRad="114300" dist="50800" dir="2880000" sx="98000" sy="98000" algn="ctr" rotWithShape="0">
              <a:srgbClr val="000000">
                <a:alpha val="57000"/>
              </a:srgb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AL" sz="1600"/>
              <a:t>Insert picture here.</a:t>
            </a:r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4229633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&amp;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B8D850-FCA6-8340-94BF-15093F358A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2438" y="327449"/>
            <a:ext cx="12796876" cy="620310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AB2467-D88E-2F44-B7B4-3D5E1EE02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4771" y="709069"/>
            <a:ext cx="9862457" cy="56422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411ED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TYPE TITLE</a:t>
            </a:r>
            <a:endParaRPr lang="en-X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C43DA-CF7F-8441-B0A4-2C1A72F3ED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6713" y="6070668"/>
            <a:ext cx="1030514" cy="459883"/>
          </a:xfrm>
          <a:prstGeom prst="rect">
            <a:avLst/>
          </a:prstGeom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C5FEA98-071C-1A42-9F63-61A8C9B935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64771" y="1495245"/>
            <a:ext cx="9862456" cy="4410974"/>
          </a:xfrm>
          <a:prstGeom prst="rect">
            <a:avLst/>
          </a:prstGeom>
          <a:pattFill prst="ltDn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effectLst>
            <a:outerShdw blurRad="114300" dist="50800" dir="2880000" sx="98000" sy="98000" algn="ctr" rotWithShape="0">
              <a:srgbClr val="000000">
                <a:alpha val="57000"/>
              </a:srgb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AL" sz="1600"/>
              <a:t>Insert picture here.</a:t>
            </a:r>
            <a:endParaRPr lang="en-AL"/>
          </a:p>
        </p:txBody>
      </p:sp>
    </p:spTree>
    <p:extLst>
      <p:ext uri="{BB962C8B-B14F-4D97-AF65-F5344CB8AC3E}">
        <p14:creationId xmlns:p14="http://schemas.microsoft.com/office/powerpoint/2010/main" val="1149131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&amp;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DF6B1C-A106-EA4C-8B3B-12CD71A0B6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2440" y="327449"/>
            <a:ext cx="12796876" cy="6203102"/>
          </a:xfrm>
          <a:prstGeom prst="rect">
            <a:avLst/>
          </a:prstGeom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C5FEA98-071C-1A42-9F63-61A8C9B935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39561" y="815196"/>
            <a:ext cx="9912878" cy="5066582"/>
          </a:xfrm>
          <a:prstGeom prst="rect">
            <a:avLst/>
          </a:prstGeom>
          <a:pattFill prst="ltDn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effectLst>
            <a:outerShdw blurRad="114300" dist="50800" dir="2880000" sx="98000" sy="98000" algn="ctr" rotWithShape="0">
              <a:srgbClr val="000000">
                <a:alpha val="57000"/>
              </a:srgbClr>
            </a:outerShdw>
          </a:effectLst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AL" sz="1600"/>
              <a:t>Insert picture here.</a:t>
            </a:r>
            <a:endParaRPr lang="en-A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C43DA-CF7F-8441-B0A4-2C1A72F3ED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6713" y="6070668"/>
            <a:ext cx="1030514" cy="45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6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00386C3-7E63-684F-9017-B5A75A19C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172" y="-13706"/>
            <a:ext cx="12192000" cy="2009775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604EFA7-4D56-964C-A639-5D73C1DE9C0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164771" y="4427354"/>
            <a:ext cx="2304027" cy="14386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9AF34EA-1F1C-E04D-8AC1-CD6A47CC4E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4771" y="709069"/>
            <a:ext cx="9862457" cy="56422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TYPE TITLE</a:t>
            </a:r>
            <a:endParaRPr lang="en-XK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2A6618B3-001C-CC43-AB3B-FC222434EE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64771" y="2346134"/>
            <a:ext cx="2304027" cy="1907820"/>
          </a:xfrm>
          <a:prstGeom prst="rect">
            <a:avLst/>
          </a:prstGeom>
          <a:pattFill prst="ltDn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effectLst>
            <a:outerShdw blurRad="63500" dist="50800" dir="2880000" sx="97000" sy="97000" algn="ctr" rotWithShape="0">
              <a:srgbClr val="000000">
                <a:alpha val="46000"/>
              </a:srgbClr>
            </a:outerShdw>
          </a:effectLst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AL" sz="1600"/>
              <a:t>Insert picture here.</a:t>
            </a:r>
            <a:endParaRPr lang="en-AL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498C0DCB-0899-9C44-A670-A0706E9F736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76552" y="2346134"/>
            <a:ext cx="2304027" cy="1907820"/>
          </a:xfrm>
          <a:prstGeom prst="rect">
            <a:avLst/>
          </a:prstGeom>
          <a:pattFill prst="ltDn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effectLst>
            <a:outerShdw blurRad="63500" dist="50800" dir="2880000" sx="97000" sy="97000" algn="ctr" rotWithShape="0">
              <a:srgbClr val="000000">
                <a:alpha val="46000"/>
              </a:srgbClr>
            </a:outerShdw>
          </a:effectLst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AL" sz="1600"/>
              <a:t>Insert picture here.</a:t>
            </a:r>
            <a:endParaRPr lang="en-AL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67299C6D-5C93-7440-AD07-1D3BA5766AB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88333" y="2346134"/>
            <a:ext cx="2304027" cy="1907820"/>
          </a:xfrm>
          <a:prstGeom prst="rect">
            <a:avLst/>
          </a:prstGeom>
          <a:pattFill prst="ltDn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effectLst>
            <a:outerShdw blurRad="63500" dist="50800" dir="2880000" sx="97000" sy="97000" algn="ctr" rotWithShape="0">
              <a:srgbClr val="000000">
                <a:alpha val="46000"/>
              </a:srgbClr>
            </a:outerShdw>
          </a:effectLst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AL" sz="1600"/>
              <a:t>Insert picture here.</a:t>
            </a:r>
            <a:endParaRPr lang="en-AL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3F1AAB25-0639-6C42-B97D-35C263AE6EA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723201" y="2346134"/>
            <a:ext cx="2304027" cy="1907820"/>
          </a:xfrm>
          <a:prstGeom prst="rect">
            <a:avLst/>
          </a:prstGeom>
          <a:pattFill prst="ltDn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effectLst>
            <a:outerShdw blurRad="63500" dist="50800" dir="2880000" sx="97000" sy="97000" algn="ctr" rotWithShape="0">
              <a:srgbClr val="000000">
                <a:alpha val="46000"/>
              </a:srgbClr>
            </a:outerShdw>
          </a:effectLst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AL" sz="1600"/>
              <a:t>Insert picture here.</a:t>
            </a:r>
            <a:endParaRPr lang="en-AL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C2B42E9-56CD-2F40-B97A-4D3081D033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6713" y="6070668"/>
            <a:ext cx="1030514" cy="459883"/>
          </a:xfrm>
          <a:prstGeom prst="rect">
            <a:avLst/>
          </a:prstGeom>
        </p:spPr>
      </p:pic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76D0C6E-2CAA-734E-8E7C-BDB29DB920A2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3676552" y="4427354"/>
            <a:ext cx="2304027" cy="14386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4691035-3E32-F04E-B1F8-1163B9595D78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188332" y="4427354"/>
            <a:ext cx="2304027" cy="14386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6872C51-E65D-9742-AC50-BC484D824416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8723201" y="4427354"/>
            <a:ext cx="2304027" cy="14386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061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81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6" r:id="rId2"/>
    <p:sldLayoutId id="2147483672" r:id="rId3"/>
    <p:sldLayoutId id="2147483678" r:id="rId4"/>
    <p:sldLayoutId id="2147483682" r:id="rId5"/>
    <p:sldLayoutId id="2147483679" r:id="rId6"/>
    <p:sldLayoutId id="2147483680" r:id="rId7"/>
    <p:sldLayoutId id="2147483681" r:id="rId8"/>
    <p:sldLayoutId id="2147483673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X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ileehalth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://www.smileehealth.eu/" TargetMode="External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hyperlink" Target="https://www.linkedin.com/company/smile-horizon-2020-project/?viewAsMember=true" TargetMode="Externa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ileehalth.e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7A0667-B022-456B-8F99-40A49BDD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5015"/>
            <a:ext cx="12191999" cy="1449698"/>
          </a:xfrm>
        </p:spPr>
        <p:txBody>
          <a:bodyPr/>
          <a:lstStyle/>
          <a:p>
            <a:r>
              <a:rPr lang="en-US" sz="4400" dirty="0"/>
              <a:t>SMART LIVING ENVIRONMENTS </a:t>
            </a:r>
            <a:br>
              <a:rPr lang="hu-HU" sz="4400" dirty="0"/>
            </a:br>
            <a:r>
              <a:rPr lang="en-US" sz="4400" dirty="0"/>
              <a:t>FOR OLDER PEOPLE  </a:t>
            </a:r>
            <a:br>
              <a:rPr lang="en-US" dirty="0"/>
            </a:br>
            <a:br>
              <a:rPr lang="hu-HU" dirty="0"/>
            </a:br>
            <a:br>
              <a:rPr lang="hu-HU" dirty="0"/>
            </a:b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BDF764B-0983-41D6-98E9-29365BF4504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051260" y="3695452"/>
            <a:ext cx="10089482" cy="931139"/>
          </a:xfrm>
        </p:spPr>
        <p:txBody>
          <a:bodyPr/>
          <a:lstStyle/>
          <a:p>
            <a:r>
              <a:rPr lang="en-US" dirty="0"/>
              <a:t>ENABLING AGEING IN PLACE WITHOUT SOCIAL ISOLATION AND </a:t>
            </a:r>
            <a:br>
              <a:rPr lang="hu-HU" dirty="0"/>
            </a:br>
            <a:r>
              <a:rPr lang="en-US" dirty="0"/>
              <a:t>WITH HIGHER LEVELS OF WELLBEING</a:t>
            </a:r>
            <a:endParaRPr lang="hu-HU" dirty="0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576D4C91-829F-4D30-B053-779729B1DF8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839201" y="6374770"/>
            <a:ext cx="2860430" cy="285136"/>
          </a:xfrm>
        </p:spPr>
        <p:txBody>
          <a:bodyPr/>
          <a:lstStyle/>
          <a:p>
            <a:r>
              <a:rPr lang="hu-HU" sz="2000" b="1" dirty="0">
                <a:hlinkClick r:id="rId3"/>
              </a:rPr>
              <a:t>www.smileeh</a:t>
            </a:r>
            <a:r>
              <a:rPr lang="nl-NL" sz="2000" b="1" dirty="0">
                <a:hlinkClick r:id="rId3"/>
              </a:rPr>
              <a:t>e</a:t>
            </a:r>
            <a:r>
              <a:rPr lang="hu-HU" sz="2000" b="1" dirty="0">
                <a:hlinkClick r:id="rId3"/>
              </a:rPr>
              <a:t>alth.eu</a:t>
            </a:r>
            <a:r>
              <a:rPr lang="hu-HU" sz="2000" b="1" dirty="0"/>
              <a:t> </a:t>
            </a:r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1F68C464-CE8F-4463-9B1F-B0DC4A5D5C6D}"/>
              </a:ext>
            </a:extLst>
          </p:cNvPr>
          <p:cNvSpPr txBox="1">
            <a:spLocks/>
          </p:cNvSpPr>
          <p:nvPr/>
        </p:nvSpPr>
        <p:spPr>
          <a:xfrm>
            <a:off x="1203660" y="4671760"/>
            <a:ext cx="10089482" cy="93113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411E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IFA Global cafe</a:t>
            </a:r>
          </a:p>
          <a:p>
            <a:r>
              <a:rPr lang="nl-N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23 August 2024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18ED4DB-FC36-30E3-DD73-9EE0271C5C35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4233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4C3D0F-8442-A4C5-A699-32B79E238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noProof="0" dirty="0">
                <a:latin typeface="+mj-lt"/>
              </a:rPr>
              <a:t>Aim &amp; Objectives of Dashboard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D7E16D3-F8C6-7469-20A7-4BE7385694C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164770" y="1523999"/>
            <a:ext cx="9993087" cy="4066479"/>
          </a:xfrm>
        </p:spPr>
        <p:txBody>
          <a:bodyPr/>
          <a:lstStyle/>
          <a:p>
            <a:r>
              <a:rPr lang="en-GB" sz="2500" dirty="0"/>
              <a:t>Dashboard in collaboration with informal caregivers for persons with Dementia (</a:t>
            </a:r>
            <a:r>
              <a:rPr lang="en-GB" sz="2500" dirty="0" err="1"/>
              <a:t>PwD</a:t>
            </a:r>
            <a:r>
              <a:rPr lang="en-GB" sz="2500" dirty="0"/>
              <a:t>)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Focused on supporting </a:t>
            </a:r>
            <a:r>
              <a:rPr lang="en-GB" sz="2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informal caregivers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Structured approach within context of responsible innovation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User-centred approach considering </a:t>
            </a:r>
            <a:r>
              <a:rPr lang="en-GB" sz="23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informal caregivers </a:t>
            </a: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 primary end-users</a:t>
            </a:r>
          </a:p>
          <a:p>
            <a:pPr marL="800100" lvl="2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Understanding caregiver needs, wishes, and interaction with technology</a:t>
            </a:r>
          </a:p>
        </p:txBody>
      </p:sp>
    </p:spTree>
    <p:extLst>
      <p:ext uri="{BB962C8B-B14F-4D97-AF65-F5344CB8AC3E}">
        <p14:creationId xmlns:p14="http://schemas.microsoft.com/office/powerpoint/2010/main" val="1349734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4C3D0F-8442-A4C5-A699-32B79E238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noProof="0" dirty="0">
                <a:latin typeface="+mj-lt"/>
              </a:rPr>
              <a:t>Dashboard – Iterative Design</a:t>
            </a:r>
          </a:p>
        </p:txBody>
      </p:sp>
      <p:pic>
        <p:nvPicPr>
          <p:cNvPr id="6" name="Graphic 1">
            <a:extLst>
              <a:ext uri="{FF2B5EF4-FFF2-40B4-BE49-F238E27FC236}">
                <a16:creationId xmlns:a16="http://schemas.microsoft.com/office/drawing/2014/main" id="{2021FECE-8F21-EF78-CD9F-653A08CE28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16917"/>
          <a:stretch/>
        </p:blipFill>
        <p:spPr>
          <a:xfrm>
            <a:off x="939620" y="3192118"/>
            <a:ext cx="2644443" cy="1789785"/>
          </a:xfrm>
          <a:prstGeom prst="rect">
            <a:avLst/>
          </a:prstGeom>
        </p:spPr>
      </p:pic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BA9D1090-D275-0494-B9E7-3D4E0B1ED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403" y="1482865"/>
            <a:ext cx="8276416" cy="4402928"/>
          </a:xfrm>
          <a:prstGeom prst="rect">
            <a:avLst/>
          </a:prstGeom>
        </p:spPr>
      </p:pic>
      <p:pic>
        <p:nvPicPr>
          <p:cNvPr id="8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C9DF2ED-D9B5-2977-F013-6E743FE587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164" r="-891" b="54514"/>
          <a:stretch/>
        </p:blipFill>
        <p:spPr>
          <a:xfrm>
            <a:off x="5503819" y="4531325"/>
            <a:ext cx="1184360" cy="1866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2A800D-370D-0BE5-6E8F-B8D760DB1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443" y="1341590"/>
            <a:ext cx="2664265" cy="1377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2C66CBA9-D049-97B2-585A-1EB2A0FD6DBB}"/>
              </a:ext>
            </a:extLst>
          </p:cNvPr>
          <p:cNvSpPr/>
          <p:nvPr/>
        </p:nvSpPr>
        <p:spPr>
          <a:xfrm>
            <a:off x="2110982" y="2787430"/>
            <a:ext cx="490654" cy="48507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BE099008-74A4-4309-1DBD-738C6D1F22F5}"/>
              </a:ext>
            </a:extLst>
          </p:cNvPr>
          <p:cNvSpPr/>
          <p:nvPr/>
        </p:nvSpPr>
        <p:spPr>
          <a:xfrm rot="16200000">
            <a:off x="3529076" y="4043459"/>
            <a:ext cx="490654" cy="48507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A42C882D-6064-F483-3048-A2434F0473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23" t="5167" r="76341" b="63779"/>
          <a:stretch/>
        </p:blipFill>
        <p:spPr>
          <a:xfrm>
            <a:off x="3942051" y="4531325"/>
            <a:ext cx="1394121" cy="1866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4805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4C3D0F-8442-A4C5-A699-32B79E238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noProof="0" dirty="0">
                <a:latin typeface="+mj-lt"/>
              </a:rPr>
              <a:t>Feedback &amp; Learnings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D7E16D3-F8C6-7469-20A7-4BE7385694C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164770" y="1523999"/>
            <a:ext cx="9862457" cy="478971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Retained Skill: </a:t>
            </a:r>
            <a:r>
              <a:rPr lang="en-GB" sz="2400" dirty="0"/>
              <a:t>Dashboard assists caregivers in having a good view of daily activities and mid-term patterns.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Training</a:t>
            </a:r>
            <a:r>
              <a:rPr lang="en-GB" sz="2400" dirty="0"/>
              <a:t>: Interactive and intuitive design makes it easy to use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Acceptance: </a:t>
            </a:r>
            <a:r>
              <a:rPr lang="en-GB" sz="2400" dirty="0"/>
              <a:t>Dashboard's transparency builds trust among caregivers, being able to turn on/off data on graphs allows </a:t>
            </a:r>
            <a:r>
              <a:rPr lang="en-GB" sz="2400" b="1" dirty="0"/>
              <a:t>flexibility</a:t>
            </a:r>
            <a:r>
              <a:rPr lang="en-GB" sz="2400" dirty="0"/>
              <a:t>. 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Technology</a:t>
            </a:r>
            <a:r>
              <a:rPr lang="en-GB" sz="2400" dirty="0"/>
              <a:t>: User-friendly design encourages positive perspectives towards technology adoption.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Experience: </a:t>
            </a:r>
            <a:r>
              <a:rPr lang="en-GB" sz="2400" dirty="0"/>
              <a:t>Dashboard enhances connectivity between caregivers and </a:t>
            </a:r>
            <a:r>
              <a:rPr lang="en-GB" sz="2400" dirty="0" err="1"/>
              <a:t>PwD</a:t>
            </a:r>
            <a:r>
              <a:rPr lang="en-GB" sz="2400" dirty="0"/>
              <a:t>, provides comprehensive overview of </a:t>
            </a:r>
            <a:r>
              <a:rPr lang="en-GB" sz="2400" dirty="0" err="1"/>
              <a:t>PwD’s</a:t>
            </a:r>
            <a:r>
              <a:rPr lang="en-GB" sz="2400" dirty="0"/>
              <a:t> condition.</a:t>
            </a:r>
          </a:p>
        </p:txBody>
      </p:sp>
    </p:spTree>
    <p:extLst>
      <p:ext uri="{BB962C8B-B14F-4D97-AF65-F5344CB8AC3E}">
        <p14:creationId xmlns:p14="http://schemas.microsoft.com/office/powerpoint/2010/main" val="2581392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BB59D1-1FFE-4632-81BC-E2342DE49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CONTACT INFORMATION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D9743DA-F7C9-4435-B530-147765122A9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088216" y="2066800"/>
            <a:ext cx="9862457" cy="332624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000" b="1" dirty="0"/>
              <a:t>Sverre Bergh, Ph.D., Innlandet Hospital Trust</a:t>
            </a:r>
            <a:endParaRPr lang="hu-HU" sz="2000" b="1" dirty="0"/>
          </a:p>
          <a:p>
            <a:pPr>
              <a:lnSpc>
                <a:spcPct val="150000"/>
              </a:lnSpc>
            </a:pPr>
            <a:r>
              <a:rPr lang="nb-NO" sz="2000" b="1" dirty="0"/>
              <a:t>Sverre.bergh@sykehuset-innlandet.no</a:t>
            </a:r>
            <a:endParaRPr lang="hu-HU" sz="2000" b="1" dirty="0"/>
          </a:p>
          <a:p>
            <a:pPr>
              <a:lnSpc>
                <a:spcPct val="150000"/>
              </a:lnSpc>
            </a:pPr>
            <a:r>
              <a:rPr lang="hu-HU" sz="2000" dirty="0">
                <a:hlinkClick r:id="rId3"/>
              </a:rPr>
              <a:t>www.smileehealth.eu</a:t>
            </a:r>
            <a:endParaRPr lang="hu-HU" sz="2000" dirty="0"/>
          </a:p>
          <a:p>
            <a:pPr>
              <a:lnSpc>
                <a:spcPct val="150000"/>
              </a:lnSpc>
            </a:pPr>
            <a:r>
              <a:rPr lang="en-GB" sz="2000" dirty="0"/>
              <a:t>@</a:t>
            </a:r>
            <a:r>
              <a:rPr lang="en-GB" sz="2000" dirty="0" err="1"/>
              <a:t>smileehealth</a:t>
            </a:r>
            <a:endParaRPr lang="hu-HU" sz="2000" dirty="0"/>
          </a:p>
          <a:p>
            <a:pPr>
              <a:lnSpc>
                <a:spcPct val="150000"/>
              </a:lnSpc>
            </a:pPr>
            <a:r>
              <a:rPr lang="en-GB" sz="2000" u="sng" dirty="0">
                <a:hlinkClick r:id="rId4"/>
              </a:rPr>
              <a:t>https://www.linkedin.com/company/smile-horizon-2020-project/?viewAsMember=true</a:t>
            </a:r>
            <a:endParaRPr lang="hu-HU" sz="3200" dirty="0"/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92C41B5E-9223-440C-8BD3-0642C9853C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35" y="2950656"/>
            <a:ext cx="446733" cy="44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Ábra 43" descr="Alkalmazotti kitűző">
            <a:extLst>
              <a:ext uri="{FF2B5EF4-FFF2-40B4-BE49-F238E27FC236}">
                <a16:creationId xmlns:a16="http://schemas.microsoft.com/office/drawing/2014/main" id="{2FB5799D-FF52-4C50-8337-2C223AF3CC6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934" y="2147037"/>
            <a:ext cx="483731" cy="564226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0B0E8A0A-8ED9-411C-B849-C62ACB06864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1" y="3757576"/>
            <a:ext cx="365720" cy="350723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5DEEB453-5072-4479-A9E3-062C140F31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61" y="4545285"/>
            <a:ext cx="398255" cy="35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D3AB6C3F-05CF-41B7-866A-7BAA1E7E4083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52" y="5332994"/>
            <a:ext cx="363184" cy="345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381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7AE7867F-A01A-4049-834F-E99AD10B6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88A0C9D-1134-4168-9B95-F724247703E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137136" y="2264228"/>
            <a:ext cx="9862457" cy="3326249"/>
          </a:xfrm>
        </p:spPr>
        <p:txBody>
          <a:bodyPr/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4BD8D580-09D3-40A4-B044-5DFDBD6F8E8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480" y="4971055"/>
            <a:ext cx="1668024" cy="1097968"/>
          </a:xfrm>
          <a:prstGeom prst="rect">
            <a:avLst/>
          </a:prstGeom>
          <a:noFill/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2EBD2DB-425B-4626-8A31-72E2C7B561F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420" y="3764981"/>
            <a:ext cx="1384144" cy="909517"/>
          </a:xfrm>
          <a:prstGeom prst="rect">
            <a:avLst/>
          </a:prstGeom>
          <a:noFill/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6A840D7D-D9D9-406D-8802-2E86478B302D}"/>
              </a:ext>
            </a:extLst>
          </p:cNvPr>
          <p:cNvSpPr txBox="1"/>
          <p:nvPr/>
        </p:nvSpPr>
        <p:spPr>
          <a:xfrm>
            <a:off x="3622431" y="3742109"/>
            <a:ext cx="57091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/>
              <a:t>This project has received funding from the European Union’s Horizon 2020 Research and Innovation programme, under Grant Agreement nº 101016848</a:t>
            </a:r>
            <a:r>
              <a:rPr lang="en-GB" dirty="0"/>
              <a:t>. </a:t>
            </a:r>
            <a:endParaRPr lang="hu-HU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4610BC3D-E7E6-467D-97E1-F596F14FCCBF}"/>
              </a:ext>
            </a:extLst>
          </p:cNvPr>
          <p:cNvSpPr txBox="1"/>
          <p:nvPr/>
        </p:nvSpPr>
        <p:spPr>
          <a:xfrm>
            <a:off x="3622431" y="5484248"/>
            <a:ext cx="5474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SMILE Project is supported by the Canadian Institutes of Health Research (CIHR).</a:t>
            </a:r>
            <a:endParaRPr lang="hu-HU" sz="1600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68BA7145-9400-4171-9004-F59BE8EC5476}"/>
              </a:ext>
            </a:extLst>
          </p:cNvPr>
          <p:cNvSpPr txBox="1"/>
          <p:nvPr/>
        </p:nvSpPr>
        <p:spPr>
          <a:xfrm>
            <a:off x="7083188" y="18765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68506FA6-5641-40B3-B412-9F15B3066956}"/>
              </a:ext>
            </a:extLst>
          </p:cNvPr>
          <p:cNvSpPr txBox="1"/>
          <p:nvPr/>
        </p:nvSpPr>
        <p:spPr>
          <a:xfrm>
            <a:off x="1884480" y="2774049"/>
            <a:ext cx="7608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/>
              <a:t>THANK YOU FOR YOUR ATTENTION!</a:t>
            </a: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5F7961EB-D059-43CF-97BB-C488FD54F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142" y="-17934"/>
            <a:ext cx="12251141" cy="249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F9293E-ACE2-02B4-7436-D7B1AB9A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Scope of </a:t>
            </a:r>
            <a:r>
              <a:rPr lang="nl-NL" dirty="0" err="1"/>
              <a:t>the</a:t>
            </a:r>
            <a:r>
              <a:rPr lang="nl-NL" dirty="0"/>
              <a:t> SMILE project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3FA15A-A4BF-8AB5-6086-2358AE595B5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+mn-lt"/>
              </a:rPr>
              <a:t>Support ageing in place </a:t>
            </a:r>
            <a:r>
              <a:rPr lang="en-US" sz="2800" dirty="0">
                <a:latin typeface="+mn-lt"/>
              </a:rPr>
              <a:t>for older people by combining an innovative smart living environment (SLE) and a set of complementary eHealth solutions co-created with older people;</a:t>
            </a:r>
            <a:endParaRPr lang="hu-HU" sz="2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+mn-lt"/>
              </a:rPr>
              <a:t>Innovate </a:t>
            </a:r>
            <a:r>
              <a:rPr lang="en-US" sz="2800" dirty="0">
                <a:latin typeface="+mn-lt"/>
              </a:rPr>
              <a:t>better ways of independent living for older people (and timely care and assistance when needed) at home.</a:t>
            </a:r>
            <a:endParaRPr lang="hu-HU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4875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B1553-5F01-2630-1BF0-19A1AAD1B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Challenges</a:t>
            </a:r>
          </a:p>
        </p:txBody>
      </p:sp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1B84B8D9-3BA5-1922-5BC7-92183EF8C8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8320092"/>
              </p:ext>
            </p:extLst>
          </p:nvPr>
        </p:nvGraphicFramePr>
        <p:xfrm>
          <a:off x="1164770" y="2264228"/>
          <a:ext cx="9862457" cy="3326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4228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541C2-9CEA-5C45-D82A-DDBB1B13B7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164771" y="1273296"/>
            <a:ext cx="9862457" cy="4066479"/>
          </a:xfrm>
        </p:spPr>
        <p:txBody>
          <a:bodyPr/>
          <a:lstStyle/>
          <a:p>
            <a:r>
              <a:rPr lang="en-GB" noProof="0" dirty="0"/>
              <a:t>Architecture</a:t>
            </a:r>
          </a:p>
        </p:txBody>
      </p:sp>
      <p:pic>
        <p:nvPicPr>
          <p:cNvPr id="4" name="Graphic 319129200">
            <a:extLst>
              <a:ext uri="{FF2B5EF4-FFF2-40B4-BE49-F238E27FC236}">
                <a16:creationId xmlns:a16="http://schemas.microsoft.com/office/drawing/2014/main" id="{E2AF600D-22ED-75BB-65AB-3EFF9E552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5018" y="1273296"/>
            <a:ext cx="8941963" cy="4907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A97032-9B6D-9227-730D-11892962E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280" y="5220688"/>
            <a:ext cx="1302268" cy="74742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D638FC-5621-65C5-8AAD-71BE251C4980}"/>
              </a:ext>
            </a:extLst>
          </p:cNvPr>
          <p:cNvCxnSpPr>
            <a:cxnSpLocks/>
          </p:cNvCxnSpPr>
          <p:nvPr/>
        </p:nvCxnSpPr>
        <p:spPr>
          <a:xfrm>
            <a:off x="6534912" y="4413504"/>
            <a:ext cx="0" cy="60146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E831F1-AD81-2783-F3F2-397A2F2F969C}"/>
              </a:ext>
            </a:extLst>
          </p:cNvPr>
          <p:cNvSpPr txBox="1"/>
          <p:nvPr/>
        </p:nvSpPr>
        <p:spPr>
          <a:xfrm>
            <a:off x="5944228" y="6011373"/>
            <a:ext cx="108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600" dirty="0"/>
              <a:t>Dashboard</a:t>
            </a:r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D7213B29-0C18-8588-8287-E4C741F68364}"/>
              </a:ext>
            </a:extLst>
          </p:cNvPr>
          <p:cNvSpPr/>
          <p:nvPr/>
        </p:nvSpPr>
        <p:spPr>
          <a:xfrm>
            <a:off x="7645400" y="3891524"/>
            <a:ext cx="1028700" cy="1206500"/>
          </a:xfrm>
          <a:prstGeom prst="donut">
            <a:avLst>
              <a:gd name="adj" fmla="val 3232"/>
            </a:avLst>
          </a:prstGeom>
          <a:solidFill>
            <a:srgbClr val="FF0000"/>
          </a:solidFill>
          <a:ln>
            <a:solidFill>
              <a:srgbClr val="FF1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dirty="0">
              <a:solidFill>
                <a:schemeClr val="tx1"/>
              </a:solidFill>
            </a:endParaRPr>
          </a:p>
        </p:txBody>
      </p:sp>
      <p:sp>
        <p:nvSpPr>
          <p:cNvPr id="10" name="Doughnut 9">
            <a:extLst>
              <a:ext uri="{FF2B5EF4-FFF2-40B4-BE49-F238E27FC236}">
                <a16:creationId xmlns:a16="http://schemas.microsoft.com/office/drawing/2014/main" id="{A8A409E8-F180-81E3-E06F-141EEDAD3C25}"/>
              </a:ext>
            </a:extLst>
          </p:cNvPr>
          <p:cNvSpPr/>
          <p:nvPr/>
        </p:nvSpPr>
        <p:spPr>
          <a:xfrm>
            <a:off x="5581648" y="5009552"/>
            <a:ext cx="1924033" cy="1632548"/>
          </a:xfrm>
          <a:prstGeom prst="donut">
            <a:avLst>
              <a:gd name="adj" fmla="val 1671"/>
            </a:avLst>
          </a:prstGeom>
          <a:solidFill>
            <a:srgbClr val="FF0000"/>
          </a:solidFill>
          <a:ln>
            <a:solidFill>
              <a:srgbClr val="FF1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dirty="0">
              <a:solidFill>
                <a:schemeClr val="tx1"/>
              </a:solidFill>
            </a:endParaRPr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536324A9-1EBA-939E-4268-9B5A318C467F}"/>
              </a:ext>
            </a:extLst>
          </p:cNvPr>
          <p:cNvSpPr/>
          <p:nvPr/>
        </p:nvSpPr>
        <p:spPr>
          <a:xfrm>
            <a:off x="1570589" y="2594500"/>
            <a:ext cx="961981" cy="834500"/>
          </a:xfrm>
          <a:prstGeom prst="donut">
            <a:avLst>
              <a:gd name="adj" fmla="val 1671"/>
            </a:avLst>
          </a:prstGeom>
          <a:solidFill>
            <a:srgbClr val="FF0000"/>
          </a:solidFill>
          <a:ln>
            <a:solidFill>
              <a:srgbClr val="FF1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dirty="0">
              <a:solidFill>
                <a:schemeClr val="tx1"/>
              </a:solidFill>
            </a:endParaRPr>
          </a:p>
        </p:txBody>
      </p:sp>
      <p:sp>
        <p:nvSpPr>
          <p:cNvPr id="12" name="Doughnut 11">
            <a:extLst>
              <a:ext uri="{FF2B5EF4-FFF2-40B4-BE49-F238E27FC236}">
                <a16:creationId xmlns:a16="http://schemas.microsoft.com/office/drawing/2014/main" id="{E4A24F4F-F8D8-3199-D890-412E34F06925}"/>
              </a:ext>
            </a:extLst>
          </p:cNvPr>
          <p:cNvSpPr/>
          <p:nvPr/>
        </p:nvSpPr>
        <p:spPr>
          <a:xfrm>
            <a:off x="5255268" y="2816750"/>
            <a:ext cx="1924033" cy="1632548"/>
          </a:xfrm>
          <a:prstGeom prst="donut">
            <a:avLst>
              <a:gd name="adj" fmla="val 1671"/>
            </a:avLst>
          </a:prstGeom>
          <a:solidFill>
            <a:srgbClr val="FF0000"/>
          </a:solidFill>
          <a:ln>
            <a:solidFill>
              <a:srgbClr val="FF1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dirty="0">
              <a:solidFill>
                <a:schemeClr val="tx1"/>
              </a:solidFill>
            </a:endParaRPr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E8E5658C-D03F-6043-50E4-1BD35816778C}"/>
              </a:ext>
            </a:extLst>
          </p:cNvPr>
          <p:cNvSpPr/>
          <p:nvPr/>
        </p:nvSpPr>
        <p:spPr>
          <a:xfrm>
            <a:off x="1570589" y="3201174"/>
            <a:ext cx="2430310" cy="2138601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1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9A8D1-9F32-ADDB-F82E-BFB2627F59C9}"/>
              </a:ext>
            </a:extLst>
          </p:cNvPr>
          <p:cNvSpPr txBox="1"/>
          <p:nvPr/>
        </p:nvSpPr>
        <p:spPr>
          <a:xfrm>
            <a:off x="9086430" y="6026761"/>
            <a:ext cx="2831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CA – Conversation agent</a:t>
            </a:r>
          </a:p>
          <a:p>
            <a:r>
              <a:rPr lang="en-NO" dirty="0"/>
              <a:t>DCF – Digital Care Facilitator</a:t>
            </a:r>
          </a:p>
        </p:txBody>
      </p:sp>
    </p:spTree>
    <p:extLst>
      <p:ext uri="{BB962C8B-B14F-4D97-AF65-F5344CB8AC3E}">
        <p14:creationId xmlns:p14="http://schemas.microsoft.com/office/powerpoint/2010/main" val="381307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528F4D-F646-5377-00F2-B43C21C45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Conversational Agent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FDF6BD-CE1B-9F12-55CF-2D427FE3766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F6853F-FB0F-F576-5E70-124E8373E6C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737E20-54CA-180E-4114-1393EC48855E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C3ADC7-8832-F8C4-CC96-14379D1E38B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49588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1BD3-6289-92BE-C9BA-B5D4BD8F8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NO">
                <a:latin typeface="Arial"/>
                <a:cs typeface="Arial"/>
              </a:rPr>
              <a:t>How to personalize CA?</a:t>
            </a:r>
            <a:endParaRPr lang="en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00A1FA-9501-9745-0897-6311211C13F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164771" y="1725151"/>
            <a:ext cx="6629400" cy="41734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Customizing</a:t>
            </a:r>
            <a:r>
              <a:rPr lang="en-GB" dirty="0"/>
              <a:t> the user interface based on a user's </a:t>
            </a:r>
            <a:r>
              <a:rPr lang="en-GB" b="1" dirty="0"/>
              <a:t>language</a:t>
            </a:r>
            <a:r>
              <a:rPr lang="en-GB" dirty="0"/>
              <a:t> preferences (e.g. Norwegian, Danish, English etc) or </a:t>
            </a:r>
            <a:r>
              <a:rPr lang="en-GB" b="1" dirty="0"/>
              <a:t>accessibility</a:t>
            </a:r>
            <a:r>
              <a:rPr lang="en-GB" dirty="0"/>
              <a:t> needs (e.g. text size, voice etc.).</a:t>
            </a:r>
            <a:endParaRPr lang="en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Adapting “My health” feature based on user´s </a:t>
            </a:r>
            <a:r>
              <a:rPr lang="en-NO" b="1" i="1" dirty="0"/>
              <a:t>health literacy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</a:t>
            </a:r>
            <a:r>
              <a:rPr lang="en-NO" dirty="0"/>
              <a:t>rovide social activities based on user´s </a:t>
            </a:r>
            <a:r>
              <a:rPr lang="en-NO" b="1" dirty="0"/>
              <a:t>location</a:t>
            </a:r>
            <a:r>
              <a:rPr lang="en-NO" dirty="0"/>
              <a:t>, </a:t>
            </a:r>
            <a:r>
              <a:rPr lang="en-GB" b="1" dirty="0"/>
              <a:t>accessibility</a:t>
            </a:r>
            <a:r>
              <a:rPr lang="en-GB" dirty="0"/>
              <a:t> needs, </a:t>
            </a:r>
            <a:r>
              <a:rPr lang="en-NO" b="1" dirty="0"/>
              <a:t>preference of time </a:t>
            </a:r>
            <a:r>
              <a:rPr lang="en-NO" dirty="0"/>
              <a:t>etc. and send notification or reminders based on preference.</a:t>
            </a:r>
          </a:p>
          <a:p>
            <a:endParaRPr lang="en-NO" dirty="0"/>
          </a:p>
        </p:txBody>
      </p:sp>
      <p:pic>
        <p:nvPicPr>
          <p:cNvPr id="4" name="Picture 3" descr="A hand pressing a button&#10;&#10;Description automatically generated with low confidence">
            <a:extLst>
              <a:ext uri="{FF2B5EF4-FFF2-40B4-BE49-F238E27FC236}">
                <a16:creationId xmlns:a16="http://schemas.microsoft.com/office/drawing/2014/main" id="{40081151-266D-4622-F3FE-6BA152639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101" y="3767143"/>
            <a:ext cx="1784464" cy="1784464"/>
          </a:xfrm>
          <a:prstGeom prst="rect">
            <a:avLst/>
          </a:prstGeom>
        </p:spPr>
      </p:pic>
      <p:pic>
        <p:nvPicPr>
          <p:cNvPr id="8" name="Picture 7" descr="A cartoon of a person in a target&#10;&#10;Description automatically generated with low confidence">
            <a:extLst>
              <a:ext uri="{FF2B5EF4-FFF2-40B4-BE49-F238E27FC236}">
                <a16:creationId xmlns:a16="http://schemas.microsoft.com/office/drawing/2014/main" id="{6CB52131-9913-7E2B-36DF-64B9A6B4E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101" y="1725151"/>
            <a:ext cx="1784464" cy="178446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03566D9-1F9A-AB2E-6708-CAA2C7C4CE88}"/>
              </a:ext>
            </a:extLst>
          </p:cNvPr>
          <p:cNvSpPr txBox="1">
            <a:spLocks/>
          </p:cNvSpPr>
          <p:nvPr/>
        </p:nvSpPr>
        <p:spPr>
          <a:xfrm>
            <a:off x="920183" y="6350451"/>
            <a:ext cx="9862457" cy="3464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>
                <a:solidFill>
                  <a:srgbClr val="5F7D95"/>
                </a:solidFill>
                <a:effectLst/>
                <a:latin typeface="Proxima Nova"/>
              </a:rPr>
              <a:t>image: Flaticon.com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51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DDD8-5815-EE2F-1A2B-B8E27088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Sleep feature</a:t>
            </a:r>
          </a:p>
        </p:txBody>
      </p:sp>
      <p:pic>
        <p:nvPicPr>
          <p:cNvPr id="4" name="Graphic 896933681">
            <a:extLst>
              <a:ext uri="{FF2B5EF4-FFF2-40B4-BE49-F238E27FC236}">
                <a16:creationId xmlns:a16="http://schemas.microsoft.com/office/drawing/2014/main" id="{A430C345-CCFB-63F8-5C11-6D3EC1CA3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4770" y="1273295"/>
            <a:ext cx="10198173" cy="487723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74F9712-6162-1FF1-CA24-9429592D8FA6}"/>
              </a:ext>
            </a:extLst>
          </p:cNvPr>
          <p:cNvSpPr/>
          <p:nvPr/>
        </p:nvSpPr>
        <p:spPr>
          <a:xfrm>
            <a:off x="673768" y="1273294"/>
            <a:ext cx="2646948" cy="16944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/>
          </a:p>
        </p:txBody>
      </p:sp>
      <p:pic>
        <p:nvPicPr>
          <p:cNvPr id="3" name="Picture 21" descr="A picture containing screenshot, text, font, electric blue&#10;&#10;Description automatically generated">
            <a:extLst>
              <a:ext uri="{FF2B5EF4-FFF2-40B4-BE49-F238E27FC236}">
                <a16:creationId xmlns:a16="http://schemas.microsoft.com/office/drawing/2014/main" id="{BB26AD8E-AE9A-B443-6E48-ED811F6A13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0" t="10005" r="56894" b="13638"/>
          <a:stretch/>
        </p:blipFill>
        <p:spPr>
          <a:xfrm>
            <a:off x="673767" y="1506379"/>
            <a:ext cx="2783947" cy="12283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836175-6722-8F66-16B1-DF9447C570A5}"/>
              </a:ext>
            </a:extLst>
          </p:cNvPr>
          <p:cNvSpPr/>
          <p:nvPr/>
        </p:nvSpPr>
        <p:spPr>
          <a:xfrm>
            <a:off x="4675939" y="3740235"/>
            <a:ext cx="1364344" cy="353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BE6FB4-996E-1018-C437-5F9E2EBD9315}"/>
              </a:ext>
            </a:extLst>
          </p:cNvPr>
          <p:cNvSpPr/>
          <p:nvPr/>
        </p:nvSpPr>
        <p:spPr>
          <a:xfrm>
            <a:off x="3993767" y="5094249"/>
            <a:ext cx="1173319" cy="353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O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C99F7-A4FC-8F99-7A01-4AD23CC36952}"/>
              </a:ext>
            </a:extLst>
          </p:cNvPr>
          <p:cNvSpPr txBox="1"/>
          <p:nvPr/>
        </p:nvSpPr>
        <p:spPr>
          <a:xfrm>
            <a:off x="4001739" y="5137569"/>
            <a:ext cx="340356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/>
              <a:t>very g</a:t>
            </a:r>
            <a:r>
              <a:rPr lang="en-NO" sz="1700"/>
              <a:t>ood, ok, not too bad, very bad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EF9E3C-64D1-9F3F-D720-D8044AAE0DA2}"/>
              </a:ext>
            </a:extLst>
          </p:cNvPr>
          <p:cNvSpPr txBox="1"/>
          <p:nvPr/>
        </p:nvSpPr>
        <p:spPr>
          <a:xfrm>
            <a:off x="4661424" y="3725943"/>
            <a:ext cx="190641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/>
              <a:t>g</a:t>
            </a:r>
            <a:r>
              <a:rPr lang="en-NO" sz="1700"/>
              <a:t>ood, medium, bad</a:t>
            </a:r>
          </a:p>
        </p:txBody>
      </p:sp>
      <p:pic>
        <p:nvPicPr>
          <p:cNvPr id="11" name="Picture 10" descr="A close-up of a circuit board&#10;&#10;Description automatically generated">
            <a:extLst>
              <a:ext uri="{FF2B5EF4-FFF2-40B4-BE49-F238E27FC236}">
                <a16:creationId xmlns:a16="http://schemas.microsoft.com/office/drawing/2014/main" id="{F2273BFA-CB08-3086-858A-B6254CF9D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01" y="1623452"/>
            <a:ext cx="1187450" cy="11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2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0A63-0AC2-0BBB-A411-EC85EEFE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1" y="709069"/>
            <a:ext cx="3166597" cy="2719931"/>
          </a:xfrm>
        </p:spPr>
        <p:txBody>
          <a:bodyPr/>
          <a:lstStyle/>
          <a:p>
            <a:r>
              <a:rPr lang="en-GB" noProof="0" dirty="0"/>
              <a:t>Example</a:t>
            </a:r>
            <a:r>
              <a:rPr lang="en-GB" dirty="0"/>
              <a:t> of the CA checking in with the user in the morning 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D2041-976B-9ADC-7597-8DB7BE04345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 lIns="91440" tIns="45720" rIns="91440" bIns="45720" anchor="t"/>
          <a:lstStyle/>
          <a:p>
            <a:endParaRPr lang="en-GB" noProof="0">
              <a:sym typeface="Wingdings" pitchFamily="2" charset="2"/>
            </a:endParaRPr>
          </a:p>
          <a:p>
            <a:endParaRPr lang="en-GB" noProof="0">
              <a:sym typeface="Wingdings" pitchFamily="2" charset="2"/>
            </a:endParaRPr>
          </a:p>
        </p:txBody>
      </p:sp>
      <p:pic>
        <p:nvPicPr>
          <p:cNvPr id="4" name="Skjermopptak 2023-05-07 kl. 19.59.48">
            <a:hlinkClick r:id="" action="ppaction://media"/>
            <a:extLst>
              <a:ext uri="{FF2B5EF4-FFF2-40B4-BE49-F238E27FC236}">
                <a16:creationId xmlns:a16="http://schemas.microsoft.com/office/drawing/2014/main" id="{950F4C47-A848-FFE1-BCAB-055058014D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1556" y="0"/>
            <a:ext cx="7145337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260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">
            <a:extLst>
              <a:ext uri="{FF2B5EF4-FFF2-40B4-BE49-F238E27FC236}">
                <a16:creationId xmlns:a16="http://schemas.microsoft.com/office/drawing/2014/main" id="{90479D7F-CFDD-8326-C2CC-65448ED11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260" y="1309236"/>
            <a:ext cx="10089481" cy="662782"/>
          </a:xfrm>
        </p:spPr>
        <p:txBody>
          <a:bodyPr/>
          <a:lstStyle/>
          <a:p>
            <a:r>
              <a:rPr lang="en-GB" b="1" noProof="0" dirty="0"/>
              <a:t>Dashboard supporting informal caregivers of Persons with Dementia</a:t>
            </a:r>
            <a:endParaRPr lang="en-GB" noProof="0" dirty="0"/>
          </a:p>
        </p:txBody>
      </p:sp>
      <p:sp>
        <p:nvSpPr>
          <p:cNvPr id="14" name="Szöveg helye 2">
            <a:extLst>
              <a:ext uri="{FF2B5EF4-FFF2-40B4-BE49-F238E27FC236}">
                <a16:creationId xmlns:a16="http://schemas.microsoft.com/office/drawing/2014/main" id="{80E82780-EE93-7319-6932-6D803D4B72A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262274" y="3619578"/>
            <a:ext cx="10089482" cy="2900796"/>
          </a:xfrm>
        </p:spPr>
        <p:txBody>
          <a:bodyPr/>
          <a:lstStyle/>
          <a:p>
            <a:endParaRPr lang="en-GB" noProof="0" dirty="0"/>
          </a:p>
          <a:p>
            <a:endParaRPr lang="en-GB" noProof="0" dirty="0"/>
          </a:p>
        </p:txBody>
      </p:sp>
      <p:sp>
        <p:nvSpPr>
          <p:cNvPr id="17" name="Szöveg helye 5">
            <a:extLst>
              <a:ext uri="{FF2B5EF4-FFF2-40B4-BE49-F238E27FC236}">
                <a16:creationId xmlns:a16="http://schemas.microsoft.com/office/drawing/2014/main" id="{C78D8A0B-02C9-FF11-3CC6-5DF1E02333C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276363" y="6232202"/>
            <a:ext cx="2339323" cy="285136"/>
          </a:xfrm>
        </p:spPr>
        <p:txBody>
          <a:bodyPr/>
          <a:lstStyle/>
          <a:p>
            <a:r>
              <a:rPr lang="en-GB" sz="1600" b="1" noProof="0" dirty="0">
                <a:hlinkClick r:id="rId3"/>
              </a:rPr>
              <a:t>www.smileehalth.eu</a:t>
            </a:r>
            <a:r>
              <a:rPr lang="en-GB" sz="1600" b="1" noProof="0" dirty="0"/>
              <a:t>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0A76B53-514B-889F-6189-D2C1C9E68B45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2714FA6-D64C-D2F3-BA28-AF85810A4BA4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7774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>
            <a:lumMod val="60000"/>
            <a:lumOff val="40000"/>
          </a:schemeClr>
        </a:soli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eb2a83-bfd8-4e0a-8fa9-3d0eb32b6267" xsi:nil="true"/>
    <lcf76f155ced4ddcb4097134ff3c332f xmlns="69e6c89b-eba4-42d8-80e9-1273c5e4e2f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E55689AD8A4A898DFEEC87FD3FCB" ma:contentTypeVersion="22" ma:contentTypeDescription="Create a new document." ma:contentTypeScope="" ma:versionID="7e0962093c2741346da5eac2c87908d0">
  <xsd:schema xmlns:xsd="http://www.w3.org/2001/XMLSchema" xmlns:xs="http://www.w3.org/2001/XMLSchema" xmlns:p="http://schemas.microsoft.com/office/2006/metadata/properties" xmlns:ns2="69e6c89b-eba4-42d8-80e9-1273c5e4e2f9" xmlns:ns3="b1eb2a83-bfd8-4e0a-8fa9-3d0eb32b6267" targetNamespace="http://schemas.microsoft.com/office/2006/metadata/properties" ma:root="true" ma:fieldsID="68b3d18823d340738d9e9c9053ca18ea" ns2:_="" ns3:_="">
    <xsd:import namespace="69e6c89b-eba4-42d8-80e9-1273c5e4e2f9"/>
    <xsd:import namespace="b1eb2a83-bfd8-4e0a-8fa9-3d0eb32b62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e6c89b-eba4-42d8-80e9-1273c5e4e2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22a372c-f9c2-4fd8-9939-aea158435b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b2a83-bfd8-4e0a-8fa9-3d0eb32b626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8c893ac-6888-4164-b312-f3e9160b2197}" ma:internalName="TaxCatchAll" ma:showField="CatchAllData" ma:web="b1eb2a83-bfd8-4e0a-8fa9-3d0eb32b62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A091DC-A529-4776-8E0F-2DB9BED2B72F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69e6c89b-eba4-42d8-80e9-1273c5e4e2f9"/>
    <ds:schemaRef ds:uri="http://purl.org/dc/dcmitype/"/>
    <ds:schemaRef ds:uri="b1eb2a83-bfd8-4e0a-8fa9-3d0eb32b6267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F82DD47-6C39-4F17-B952-B7C9D01F36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FB724D-6C83-4BBE-B007-395DC7EA57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e6c89b-eba4-42d8-80e9-1273c5e4e2f9"/>
    <ds:schemaRef ds:uri="b1eb2a83-bfd8-4e0a-8fa9-3d0eb32b62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598</Words>
  <Application>Microsoft Office PowerPoint</Application>
  <PresentationFormat>Widescreen</PresentationFormat>
  <Paragraphs>67</Paragraphs>
  <Slides>14</Slides>
  <Notes>7</Notes>
  <HiddenSlides>0</HiddenSlides>
  <MMClips>1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20" baseType="lpstr">
      <vt:lpstr>Arial</vt:lpstr>
      <vt:lpstr>Calibri</vt:lpstr>
      <vt:lpstr>Proxima Nova</vt:lpstr>
      <vt:lpstr>Söhne</vt:lpstr>
      <vt:lpstr>Wingdings</vt:lpstr>
      <vt:lpstr>Office Theme</vt:lpstr>
      <vt:lpstr>SMART LIVING ENVIRONMENTS  FOR OLDER PEOPLE     </vt:lpstr>
      <vt:lpstr>Scope of the SMILE project</vt:lpstr>
      <vt:lpstr>Challenges</vt:lpstr>
      <vt:lpstr>PowerPoint-presentasjon</vt:lpstr>
      <vt:lpstr>Conversational Agent</vt:lpstr>
      <vt:lpstr>How to personalize CA?</vt:lpstr>
      <vt:lpstr>Sleep feature</vt:lpstr>
      <vt:lpstr>Example of the CA checking in with the user in the morning </vt:lpstr>
      <vt:lpstr>Dashboard supporting informal caregivers of Persons with Dementia</vt:lpstr>
      <vt:lpstr>Aim &amp; Objectives of Dashboard</vt:lpstr>
      <vt:lpstr>Dashboard – Iterative Design</vt:lpstr>
      <vt:lpstr>Feedback &amp; Learnings </vt:lpstr>
      <vt:lpstr>CONTACT INFORMATION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Sverre Bergh</cp:lastModifiedBy>
  <cp:revision>4</cp:revision>
  <dcterms:created xsi:type="dcterms:W3CDTF">2021-02-09T10:38:11Z</dcterms:created>
  <dcterms:modified xsi:type="dcterms:W3CDTF">2024-08-14T15:09:18Z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0x010100436BE55689AD8A4A898DFEEC87FD3FCB</vt:lpwstr>
  </property>
  <property fmtid="{D5CDD505-2E9C-101B-9397-08002B2CF9AE}" pid="3" name="MediaServiceImageTags">
    <vt:lpwstr/>
  </property>
</Properties>
</file>