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66" r:id="rId5"/>
    <p:sldId id="275" r:id="rId6"/>
    <p:sldId id="276" r:id="rId7"/>
    <p:sldId id="258" r:id="rId8"/>
    <p:sldId id="272" r:id="rId9"/>
    <p:sldId id="260" r:id="rId10"/>
    <p:sldId id="261" r:id="rId11"/>
    <p:sldId id="262" r:id="rId12"/>
    <p:sldId id="264" r:id="rId13"/>
    <p:sldId id="274" r:id="rId14"/>
    <p:sldId id="278" r:id="rId15"/>
    <p:sldId id="268" r:id="rId16"/>
    <p:sldId id="269" r:id="rId17"/>
    <p:sldId id="270" r:id="rId18"/>
    <p:sldId id="271" r:id="rId19"/>
  </p:sldIdLst>
  <p:sldSz cx="6858000" cy="9906000" type="A4"/>
  <p:notesSz cx="6858000" cy="9144000"/>
  <p:embeddedFontLst>
    <p:embeddedFont>
      <p:font typeface="Arial Black" panose="020B0604020202020204" pitchFamily="34" charset="0"/>
      <p:bold r:id="rId21"/>
    </p:embeddedFont>
    <p:embeddedFont>
      <p:font typeface="Butler" panose="02000503090000020003" pitchFamily="2" charset="77"/>
      <p:regular r:id="rId22"/>
      <p:bold r:id="rId23"/>
    </p:embeddedFont>
    <p:embeddedFont>
      <p:font typeface="BUTLER-MEDIUM" panose="02000503090000020003" pitchFamily="2" charset="77"/>
      <p:regular r:id="rId24"/>
    </p:embeddedFon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hnXvvDzb2ueNg/b4ldafYy4Bfp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A656C-9BA0-97FF-D88F-A32891E77EBB}" name="Katrina Bouzanis" initials="KB" userId="S::KBouzanis@ifa.ngo::a61adc24-ce49-4af2-9841-8f6ef4bf780a" providerId="AD"/>
  <p188:author id="{37EC8BBB-AE95-D4E4-FD26-0777A471876A}" name="Berenice Anaya" initials="BA" userId="80d464adb0334ba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RBINA, Jun Ryan" initials="OJR" lastIdx="6" clrIdx="0">
    <p:extLst>
      <p:ext uri="{19B8F6BF-5375-455C-9EA6-DF929625EA0E}">
        <p15:presenceInfo xmlns:p15="http://schemas.microsoft.com/office/powerpoint/2012/main" userId="S::orbinaj@who.int::3d20a1ca-d273-48eb-bd69-2e50322e009b" providerId="AD"/>
      </p:ext>
    </p:extLst>
  </p:cmAuthor>
  <p:cmAuthor id="2" name="MENNING, Lisa" initials="ML" lastIdx="5" clrIdx="1">
    <p:extLst>
      <p:ext uri="{19B8F6BF-5375-455C-9EA6-DF929625EA0E}">
        <p15:presenceInfo xmlns:p15="http://schemas.microsoft.com/office/powerpoint/2012/main" userId="S::menningl@who.int::a808d3ab-c650-4d60-9d8b-4bb9fecb61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EC"/>
    <a:srgbClr val="1F3248"/>
    <a:srgbClr val="D8F3F5"/>
    <a:srgbClr val="D3EAEC"/>
    <a:srgbClr val="CFEAEC"/>
    <a:srgbClr val="49B461"/>
    <a:srgbClr val="255F71"/>
    <a:srgbClr val="A05793"/>
    <a:srgbClr val="29A5A1"/>
    <a:srgbClr val="ED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0"/>
    <p:restoredTop sz="96121"/>
  </p:normalViewPr>
  <p:slideViewPr>
    <p:cSldViewPr snapToGrid="0">
      <p:cViewPr varScale="1">
        <p:scale>
          <a:sx n="84" d="100"/>
          <a:sy n="84" d="100"/>
        </p:scale>
        <p:origin x="1496" y="184"/>
      </p:cViewPr>
      <p:guideLst>
        <p:guide orient="horz" pos="3120"/>
        <p:guide pos="2160"/>
      </p:guideLst>
    </p:cSldViewPr>
  </p:slideViewPr>
  <p:notesTextViewPr>
    <p:cViewPr>
      <p:scale>
        <a:sx n="20" d="100"/>
        <a:sy n="20" d="100"/>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FC2092A7-76FB-BBD5-D29A-683D3685A70A}"/>
            </a:ext>
          </a:extLst>
        </p:cNvPr>
        <p:cNvGrpSpPr/>
        <p:nvPr/>
      </p:nvGrpSpPr>
      <p:grpSpPr>
        <a:xfrm>
          <a:off x="0" y="0"/>
          <a:ext cx="0" cy="0"/>
          <a:chOff x="0" y="0"/>
          <a:chExt cx="0" cy="0"/>
        </a:xfrm>
      </p:grpSpPr>
      <p:sp>
        <p:nvSpPr>
          <p:cNvPr id="82" name="Google Shape;82;p22:notes">
            <a:extLst>
              <a:ext uri="{FF2B5EF4-FFF2-40B4-BE49-F238E27FC236}">
                <a16:creationId xmlns:a16="http://schemas.microsoft.com/office/drawing/2014/main" id="{B57F2F12-C911-F6C2-67F2-8A5581906131}"/>
              </a:ext>
            </a:extLst>
          </p:cNvPr>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2:notes">
            <a:extLst>
              <a:ext uri="{FF2B5EF4-FFF2-40B4-BE49-F238E27FC236}">
                <a16:creationId xmlns:a16="http://schemas.microsoft.com/office/drawing/2014/main" id="{CCD6C60D-A521-3D39-209C-919E4F25768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4" name="Google Shape;84;p22:notes">
            <a:extLst>
              <a:ext uri="{FF2B5EF4-FFF2-40B4-BE49-F238E27FC236}">
                <a16:creationId xmlns:a16="http://schemas.microsoft.com/office/drawing/2014/main" id="{A7F93C62-0823-5491-17E2-FB4C559DC49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rPr>
              <a:t>1</a:t>
            </a:fld>
            <a:endParaRPr sz="1200">
              <a:solidFill>
                <a:schemeClr val="dk1"/>
              </a:solidFill>
            </a:endParaRPr>
          </a:p>
        </p:txBody>
      </p:sp>
    </p:spTree>
    <p:extLst>
      <p:ext uri="{BB962C8B-B14F-4D97-AF65-F5344CB8AC3E}">
        <p14:creationId xmlns:p14="http://schemas.microsoft.com/office/powerpoint/2010/main" val="245033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4353C4F3-80A9-21D7-316E-83A4A499A81B}"/>
            </a:ext>
          </a:extLst>
        </p:cNvPr>
        <p:cNvGrpSpPr/>
        <p:nvPr/>
      </p:nvGrpSpPr>
      <p:grpSpPr>
        <a:xfrm>
          <a:off x="0" y="0"/>
          <a:ext cx="0" cy="0"/>
          <a:chOff x="0" y="0"/>
          <a:chExt cx="0" cy="0"/>
        </a:xfrm>
      </p:grpSpPr>
      <p:sp>
        <p:nvSpPr>
          <p:cNvPr id="99" name="Google Shape;99;p1:notes">
            <a:extLst>
              <a:ext uri="{FF2B5EF4-FFF2-40B4-BE49-F238E27FC236}">
                <a16:creationId xmlns:a16="http://schemas.microsoft.com/office/drawing/2014/main" id="{CFF65AFF-5F9D-4135-1BAD-0B9766AF662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00" name="Google Shape;100;p1:notes">
            <a:extLst>
              <a:ext uri="{FF2B5EF4-FFF2-40B4-BE49-F238E27FC236}">
                <a16:creationId xmlns:a16="http://schemas.microsoft.com/office/drawing/2014/main" id="{63348DB2-13D5-BF43-83F1-172D824FF761}"/>
              </a:ext>
            </a:extLst>
          </p:cNvPr>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749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198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256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01D44-F261-67C7-897B-A61BA82FE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94FC2-F8DA-425D-6A5E-68C9468B3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2ED23-9EF3-EE02-FC97-E0F8FE37CCAC}"/>
              </a:ext>
            </a:extLst>
          </p:cNvPr>
          <p:cNvSpPr>
            <a:spLocks noGrp="1"/>
          </p:cNvSpPr>
          <p:nvPr>
            <p:ph type="body" idx="1"/>
          </p:nvPr>
        </p:nvSpPr>
        <p:spPr/>
        <p:txBody>
          <a:bodyPr/>
          <a:lstStyle/>
          <a:p>
            <a:r>
              <a:rPr lang="en-US" dirty="0"/>
              <a:t>Add Rouge logo</a:t>
            </a:r>
          </a:p>
        </p:txBody>
      </p:sp>
      <p:sp>
        <p:nvSpPr>
          <p:cNvPr id="4" name="Slide Number Placeholder 3">
            <a:extLst>
              <a:ext uri="{FF2B5EF4-FFF2-40B4-BE49-F238E27FC236}">
                <a16:creationId xmlns:a16="http://schemas.microsoft.com/office/drawing/2014/main" id="{51270454-E46B-033D-FE1F-6A78F67B38C2}"/>
              </a:ext>
            </a:extLst>
          </p:cNvPr>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395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1"/>
          <p:cNvSpPr txBox="1">
            <a:spLocks noGrp="1"/>
          </p:cNvSpPr>
          <p:nvPr>
            <p:ph type="subTitle" idx="1"/>
          </p:nvPr>
        </p:nvSpPr>
        <p:spPr>
          <a:xfrm>
            <a:off x="857250" y="5202943"/>
            <a:ext cx="5143500" cy="239165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1" b="1" i="0">
                <a:solidFill>
                  <a:srgbClr val="A05793"/>
                </a:solidFill>
                <a:latin typeface="Lato" panose="020F0502020204030203" pitchFamily="34" charset="0"/>
                <a:ea typeface="Lato" panose="020F0502020204030203" pitchFamily="34" charset="0"/>
                <a:cs typeface="Lato" panose="020F0502020204030203" pitchFamily="34" charset="0"/>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5" name="Google Shape;2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b="0" i="0">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b="0" i="0">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Black"/>
              <a:buNone/>
              <a:defRPr sz="2401" b="0" i="0">
                <a:solidFill>
                  <a:srgbClr val="F05153"/>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2915544" y="1426283"/>
            <a:ext cx="3471863" cy="703968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1">
                <a:solidFill>
                  <a:srgbClr val="A05793"/>
                </a:solidFill>
                <a:latin typeface="Baskerville" panose="02020502070401020303" pitchFamily="18" charset="0"/>
                <a:ea typeface="Baskerville" panose="02020502070401020303" pitchFamily="18" charset="0"/>
              </a:defRPr>
            </a:lvl1pPr>
            <a:lvl2pPr marL="914400" lvl="1" indent="-361950" algn="l">
              <a:lnSpc>
                <a:spcPct val="90000"/>
              </a:lnSpc>
              <a:spcBef>
                <a:spcPts val="375"/>
              </a:spcBef>
              <a:spcAft>
                <a:spcPts val="0"/>
              </a:spcAft>
              <a:buClr>
                <a:schemeClr val="dk1"/>
              </a:buClr>
              <a:buSzPts val="2100"/>
              <a:buChar char="•"/>
              <a:defRPr sz="2101"/>
            </a:lvl2pPr>
            <a:lvl3pPr marL="1371600" lvl="2" indent="-342900" algn="l">
              <a:lnSpc>
                <a:spcPct val="90000"/>
              </a:lnSpc>
              <a:spcBef>
                <a:spcPts val="375"/>
              </a:spcBef>
              <a:spcAft>
                <a:spcPts val="0"/>
              </a:spcAft>
              <a:buClr>
                <a:schemeClr val="dk1"/>
              </a:buClr>
              <a:buSzPts val="1800"/>
              <a:buChar char="•"/>
              <a:defRPr sz="1801"/>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18"/>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1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471489"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F05153"/>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body" idx="1"/>
          </p:nvPr>
        </p:nvSpPr>
        <p:spPr>
          <a:xfrm rot="5400000">
            <a:off x="286368"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A05793"/>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2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1449697" y="3985463"/>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solidFill>
                  <a:srgbClr val="255F71"/>
                </a:solidFill>
                <a:latin typeface="Butler" panose="02070803080706020303" pitchFamily="18" charset="77"/>
                <a:ea typeface="Butler" panose="02070803080706020303" pitchFamily="18"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550679" y="2549569"/>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solidFill>
                  <a:srgbClr val="255F71"/>
                </a:solidFill>
                <a:latin typeface="Lato" panose="020F0502020204030203" pitchFamily="34" charset="0"/>
                <a:ea typeface="Lato" panose="020F0502020204030203" pitchFamily="34" charset="0"/>
                <a:cs typeface="Lato" panose="020F0502020204030203"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2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1pPr>
            <a:lvl2pPr marL="0" lvl="1"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900"/>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2" name="Google Shape;12;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2271714"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1"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0"/>
          <p:cNvSpPr txBox="1"/>
          <p:nvPr/>
        </p:nvSpPr>
        <p:spPr>
          <a:xfrm>
            <a:off x="514350" y="0"/>
            <a:ext cx="5829300" cy="675130"/>
          </a:xfrm>
          <a:prstGeom prst="rect">
            <a:avLst/>
          </a:prstGeom>
          <a:noFill/>
          <a:ln>
            <a:noFill/>
          </a:ln>
        </p:spPr>
        <p:txBody>
          <a:bodyPr spcFirstLastPara="1" wrap="square" lIns="91450" tIns="45700" rIns="91450" bIns="45700" anchor="ctr" anchorCtr="0">
            <a:normAutofit/>
          </a:bodyPr>
          <a:lstStyle/>
          <a:p>
            <a:pPr marL="0" marR="0" lvl="0" indent="0" algn="ctr" rtl="0">
              <a:lnSpc>
                <a:spcPct val="90000"/>
              </a:lnSpc>
              <a:spcBef>
                <a:spcPts val="0"/>
              </a:spcBef>
              <a:spcAft>
                <a:spcPts val="0"/>
              </a:spcAft>
              <a:buClr>
                <a:schemeClr val="dk1"/>
              </a:buClr>
              <a:buSzPts val="20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green and blue logo&#10;&#10;Description automatically generated">
            <a:extLst>
              <a:ext uri="{FF2B5EF4-FFF2-40B4-BE49-F238E27FC236}">
                <a16:creationId xmlns:a16="http://schemas.microsoft.com/office/drawing/2014/main" id="{AB56F292-E839-A22E-49B0-816FFEC01E1C}"/>
              </a:ext>
            </a:extLst>
          </p:cNvPr>
          <p:cNvPicPr>
            <a:picLocks noChangeAspect="1"/>
          </p:cNvPicPr>
          <p:nvPr userDrawn="1"/>
        </p:nvPicPr>
        <p:blipFill>
          <a:blip r:embed="rId9"/>
          <a:stretch>
            <a:fillRect/>
          </a:stretch>
        </p:blipFill>
        <p:spPr>
          <a:xfrm rot="16200000">
            <a:off x="6407915" y="9365988"/>
            <a:ext cx="471543" cy="21408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F05153"/>
          </a:solidFill>
          <a:latin typeface="BUTLER-MEDIUM" panose="02070803080706020303" pitchFamily="18" charset="77"/>
          <a:ea typeface="Baskerville" panose="020205020704010203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95250" marR="0" lvl="0" indent="0" algn="l" rtl="0">
        <a:lnSpc>
          <a:spcPct val="100000"/>
        </a:lnSpc>
        <a:spcBef>
          <a:spcPts val="0"/>
        </a:spcBef>
        <a:spcAft>
          <a:spcPts val="0"/>
        </a:spcAft>
        <a:buClr>
          <a:srgbClr val="000000"/>
        </a:buClr>
        <a:buFont typeface="Arial"/>
        <a:buNone/>
        <a:defRPr sz="1400" b="0" i="0" u="none" strike="noStrike" cap="none">
          <a:solidFill>
            <a:srgbClr val="1F3248"/>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decadeofhealthyageing.org/"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4.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who.int/teams/social-determinants-of-health/demographic-change-and-healthy-ageing/age-friendly-environments" TargetMode="External"/><Relationship Id="rId4" Type="http://schemas.openxmlformats.org/officeDocument/2006/relationships/hyperlink" Target="https://www.decadeofhealthyageing.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3.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1B4C5022-99E4-2BF0-4F0E-AFE7944297B0}"/>
            </a:ext>
          </a:extLst>
        </p:cNvPr>
        <p:cNvGrpSpPr/>
        <p:nvPr/>
      </p:nvGrpSpPr>
      <p:grpSpPr>
        <a:xfrm>
          <a:off x="0" y="0"/>
          <a:ext cx="0" cy="0"/>
          <a:chOff x="0" y="0"/>
          <a:chExt cx="0" cy="0"/>
        </a:xfrm>
      </p:grpSpPr>
      <p:sp>
        <p:nvSpPr>
          <p:cNvPr id="88" name="Google Shape;88;p22">
            <a:extLst>
              <a:ext uri="{FF2B5EF4-FFF2-40B4-BE49-F238E27FC236}">
                <a16:creationId xmlns:a16="http://schemas.microsoft.com/office/drawing/2014/main" id="{E9F5F9DC-1757-C9C9-5A81-0CAF76AD6D52}"/>
              </a:ext>
            </a:extLst>
          </p:cNvPr>
          <p:cNvSpPr txBox="1"/>
          <p:nvPr/>
        </p:nvSpPr>
        <p:spPr>
          <a:xfrm>
            <a:off x="199319" y="237782"/>
            <a:ext cx="3574028" cy="1077178"/>
          </a:xfrm>
          <a:prstGeom prst="rect">
            <a:avLst/>
          </a:prstGeom>
          <a:noFill/>
          <a:ln>
            <a:noFill/>
          </a:ln>
        </p:spPr>
        <p:txBody>
          <a:bodyPr spcFirstLastPara="1" wrap="square" lIns="91450" tIns="45700" rIns="91450" bIns="45700" anchor="t" anchorCtr="0">
            <a:spAutoFit/>
          </a:bodyPr>
          <a:lstStyle/>
          <a:p>
            <a:r>
              <a:rPr lang="en-GB" sz="3200" b="1" dirty="0">
                <a:solidFill>
                  <a:srgbClr val="1F3248"/>
                </a:solidFill>
                <a:effectLst/>
                <a:latin typeface="+mj-lt"/>
                <a:ea typeface="Calibri" panose="020F0502020204030204" pitchFamily="34" charset="0"/>
                <a:cs typeface="Calibri" panose="020F0502020204030204" pitchFamily="34" charset="0"/>
              </a:rPr>
              <a:t>H</a:t>
            </a:r>
            <a:r>
              <a:rPr lang="es-ES" sz="3200" b="1" dirty="0">
                <a:solidFill>
                  <a:srgbClr val="1F3248"/>
                </a:solidFill>
                <a:effectLst/>
                <a:latin typeface="+mj-lt"/>
                <a:ea typeface="Calibri" panose="020F0502020204030204" pitchFamily="34" charset="0"/>
                <a:cs typeface="Calibri" panose="020F0502020204030204" pitchFamily="34" charset="0"/>
              </a:rPr>
              <a:t>OW TO USE THIS </a:t>
            </a:r>
            <a:r>
              <a:rPr lang="es-ES" sz="3200" b="1" dirty="0">
                <a:solidFill>
                  <a:srgbClr val="49B461"/>
                </a:solidFill>
                <a:effectLst/>
                <a:latin typeface="+mj-lt"/>
                <a:ea typeface="Calibri" panose="020F0502020204030204" pitchFamily="34" charset="0"/>
                <a:cs typeface="Calibri" panose="020F0502020204030204" pitchFamily="34" charset="0"/>
              </a:rPr>
              <a:t>GUIDE</a:t>
            </a:r>
            <a:endParaRPr lang="en-US" sz="3200" b="1" dirty="0">
              <a:solidFill>
                <a:srgbClr val="49B461"/>
              </a:solidFill>
              <a:latin typeface="+mj-lt"/>
            </a:endParaRPr>
          </a:p>
        </p:txBody>
      </p:sp>
      <p:sp>
        <p:nvSpPr>
          <p:cNvPr id="2" name="Google Shape;89;p22">
            <a:extLst>
              <a:ext uri="{FF2B5EF4-FFF2-40B4-BE49-F238E27FC236}">
                <a16:creationId xmlns:a16="http://schemas.microsoft.com/office/drawing/2014/main" id="{43901B9B-BE07-583E-456F-642D51C698ED}"/>
              </a:ext>
            </a:extLst>
          </p:cNvPr>
          <p:cNvSpPr txBox="1"/>
          <p:nvPr/>
        </p:nvSpPr>
        <p:spPr>
          <a:xfrm>
            <a:off x="2757168" y="7471292"/>
            <a:ext cx="3941162" cy="2013652"/>
          </a:xfrm>
          <a:prstGeom prst="rect">
            <a:avLst/>
          </a:prstGeom>
          <a:noFill/>
          <a:ln>
            <a:noFill/>
          </a:ln>
        </p:spPr>
        <p:txBody>
          <a:bodyPr spcFirstLastPara="1" wrap="square" lIns="91450" tIns="45700" rIns="91450" bIns="45700" anchor="t" anchorCtr="0">
            <a:spAutoFit/>
          </a:bodyPr>
          <a:lstStyle/>
          <a:p>
            <a:pPr marL="342900" indent="-342900">
              <a:lnSpc>
                <a:spcPct val="107000"/>
              </a:lnSpc>
              <a:spcAft>
                <a:spcPts val="600"/>
              </a:spcAft>
              <a:buFont typeface="+mj-lt"/>
              <a:buAutoNum type="arabicPeriod"/>
            </a:pPr>
            <a:r>
              <a:rPr lang="en-CA" kern="100" dirty="0">
                <a:solidFill>
                  <a:schemeClr val="bg1">
                    <a:lumMod val="10000"/>
                  </a:schemeClr>
                </a:solidFill>
                <a:effectLst/>
                <a:latin typeface="+mn-lt"/>
                <a:ea typeface="Lato"/>
                <a:cs typeface="Lato"/>
              </a:rPr>
              <a:t>Remove page </a:t>
            </a:r>
            <a:r>
              <a:rPr lang="en-CA" kern="100" dirty="0">
                <a:solidFill>
                  <a:schemeClr val="bg1">
                    <a:lumMod val="10000"/>
                  </a:schemeClr>
                </a:solidFill>
                <a:latin typeface="+mn-lt"/>
                <a:ea typeface="Lato"/>
                <a:cs typeface="Lato"/>
              </a:rPr>
              <a:t>1</a:t>
            </a:r>
            <a:r>
              <a:rPr lang="en-CA" kern="100" dirty="0">
                <a:solidFill>
                  <a:schemeClr val="bg1">
                    <a:lumMod val="10000"/>
                  </a:schemeClr>
                </a:solidFill>
                <a:effectLst/>
                <a:latin typeface="+mn-lt"/>
                <a:ea typeface="Lato"/>
                <a:cs typeface="Lato"/>
              </a:rPr>
              <a:t> of the document</a:t>
            </a:r>
          </a:p>
          <a:p>
            <a:pPr marL="342900" indent="-342900">
              <a:lnSpc>
                <a:spcPct val="107000"/>
              </a:lnSpc>
              <a:spcAft>
                <a:spcPts val="600"/>
              </a:spcAft>
              <a:buFont typeface="+mj-lt"/>
              <a:buAutoNum type="arabicPeriod"/>
            </a:pPr>
            <a:r>
              <a:rPr lang="en-CA" kern="100" dirty="0">
                <a:solidFill>
                  <a:schemeClr val="bg1">
                    <a:lumMod val="10000"/>
                  </a:schemeClr>
                </a:solidFill>
                <a:effectLst/>
                <a:latin typeface="+mn-lt"/>
                <a:ea typeface="Lato"/>
                <a:cs typeface="Lato"/>
              </a:rPr>
              <a:t>Upload your logo to the banner of the remaining pages</a:t>
            </a:r>
          </a:p>
          <a:p>
            <a:pPr marL="342900" indent="-342900">
              <a:lnSpc>
                <a:spcPct val="107000"/>
              </a:lnSpc>
              <a:spcAft>
                <a:spcPts val="600"/>
              </a:spcAft>
              <a:buFont typeface="+mj-lt"/>
              <a:buAutoNum type="arabicPeriod"/>
            </a:pPr>
            <a:r>
              <a:rPr lang="en-CA" kern="100" dirty="0">
                <a:solidFill>
                  <a:schemeClr val="bg1">
                    <a:lumMod val="10000"/>
                  </a:schemeClr>
                </a:solidFill>
                <a:effectLst/>
                <a:latin typeface="+mn-lt"/>
                <a:ea typeface="Lato"/>
                <a:cs typeface="Lato"/>
              </a:rPr>
              <a:t>Review content to see if additional information or context is needed for the population you represent</a:t>
            </a:r>
            <a:r>
              <a:rPr lang="en-CA" kern="100" dirty="0">
                <a:solidFill>
                  <a:schemeClr val="bg1">
                    <a:lumMod val="10000"/>
                  </a:schemeClr>
                </a:solidFill>
                <a:latin typeface="+mn-lt"/>
                <a:ea typeface="Lato"/>
                <a:cs typeface="Lato"/>
              </a:rPr>
              <a:t> </a:t>
            </a:r>
          </a:p>
          <a:p>
            <a:pPr marL="342900" indent="-342900">
              <a:lnSpc>
                <a:spcPct val="107000"/>
              </a:lnSpc>
              <a:spcAft>
                <a:spcPts val="600"/>
              </a:spcAft>
              <a:buFont typeface="+mj-lt"/>
              <a:buAutoNum type="arabicPeriod"/>
            </a:pPr>
            <a:r>
              <a:rPr lang="en-CA" kern="100" dirty="0">
                <a:solidFill>
                  <a:schemeClr val="bg1">
                    <a:lumMod val="10000"/>
                  </a:schemeClr>
                </a:solidFill>
                <a:effectLst/>
                <a:latin typeface="+mn-lt"/>
                <a:ea typeface="Lato"/>
                <a:cs typeface="Lato"/>
              </a:rPr>
              <a:t>Share the resource!</a:t>
            </a:r>
            <a:endParaRPr lang="en-CA" kern="100" dirty="0">
              <a:solidFill>
                <a:schemeClr val="bg1">
                  <a:lumMod val="10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4" name="Google Shape;88;p22">
            <a:extLst>
              <a:ext uri="{FF2B5EF4-FFF2-40B4-BE49-F238E27FC236}">
                <a16:creationId xmlns:a16="http://schemas.microsoft.com/office/drawing/2014/main" id="{FA7FB51D-274E-DE98-A0A3-03063D791AB3}"/>
              </a:ext>
            </a:extLst>
          </p:cNvPr>
          <p:cNvSpPr txBox="1"/>
          <p:nvPr/>
        </p:nvSpPr>
        <p:spPr>
          <a:xfrm>
            <a:off x="280747" y="7553868"/>
            <a:ext cx="2529283" cy="1815841"/>
          </a:xfrm>
          <a:prstGeom prst="rect">
            <a:avLst/>
          </a:prstGeom>
          <a:noFill/>
          <a:ln>
            <a:noFill/>
          </a:ln>
        </p:spPr>
        <p:txBody>
          <a:bodyPr spcFirstLastPara="1" wrap="square" lIns="91450" tIns="45700" rIns="91450"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1F3248"/>
                </a:solidFill>
                <a:latin typeface="+mj-lt"/>
                <a:ea typeface="Anybody"/>
                <a:cs typeface="Anybody"/>
                <a:sym typeface="Anybody"/>
              </a:rPr>
              <a:t>STEPS TO MAKE THIS GUIDE YOUR OWN:</a:t>
            </a:r>
          </a:p>
        </p:txBody>
      </p:sp>
      <p:pic>
        <p:nvPicPr>
          <p:cNvPr id="6" name="Graphic 5" descr="Cut with solid fill">
            <a:extLst>
              <a:ext uri="{FF2B5EF4-FFF2-40B4-BE49-F238E27FC236}">
                <a16:creationId xmlns:a16="http://schemas.microsoft.com/office/drawing/2014/main" id="{B8F1ACE7-0FBB-7CA9-A670-B0F2575C0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61149">
            <a:off x="4826188" y="4559697"/>
            <a:ext cx="1970581" cy="1970581"/>
          </a:xfrm>
          <a:prstGeom prst="rect">
            <a:avLst/>
          </a:prstGeom>
        </p:spPr>
      </p:pic>
      <p:sp>
        <p:nvSpPr>
          <p:cNvPr id="7" name="Rectangle 6">
            <a:extLst>
              <a:ext uri="{FF2B5EF4-FFF2-40B4-BE49-F238E27FC236}">
                <a16:creationId xmlns:a16="http://schemas.microsoft.com/office/drawing/2014/main" id="{C01C741E-C961-B767-4262-2E7FBF08E899}"/>
              </a:ext>
            </a:extLst>
          </p:cNvPr>
          <p:cNvSpPr/>
          <p:nvPr/>
        </p:nvSpPr>
        <p:spPr>
          <a:xfrm>
            <a:off x="0" y="1314960"/>
            <a:ext cx="6858000" cy="2474356"/>
          </a:xfrm>
          <a:prstGeom prst="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05793"/>
              </a:solidFill>
            </a:endParaRPr>
          </a:p>
        </p:txBody>
      </p:sp>
      <p:sp>
        <p:nvSpPr>
          <p:cNvPr id="8" name="Google Shape;89;p22">
            <a:extLst>
              <a:ext uri="{FF2B5EF4-FFF2-40B4-BE49-F238E27FC236}">
                <a16:creationId xmlns:a16="http://schemas.microsoft.com/office/drawing/2014/main" id="{AA357F71-E20B-30B9-5D75-237526F93971}"/>
              </a:ext>
            </a:extLst>
          </p:cNvPr>
          <p:cNvSpPr txBox="1"/>
          <p:nvPr/>
        </p:nvSpPr>
        <p:spPr>
          <a:xfrm>
            <a:off x="264418" y="1393608"/>
            <a:ext cx="6284886" cy="2474355"/>
          </a:xfrm>
          <a:prstGeom prst="rect">
            <a:avLst/>
          </a:prstGeom>
          <a:noFill/>
          <a:ln>
            <a:noFill/>
          </a:ln>
        </p:spPr>
        <p:txBody>
          <a:bodyPr spcFirstLastPara="1" wrap="square" lIns="91450" tIns="45700" rIns="91450" bIns="45700" anchor="t" anchorCtr="0">
            <a:spAutoFit/>
          </a:bodyPr>
          <a:lstStyle/>
          <a:p>
            <a:pPr algn="just">
              <a:lnSpc>
                <a:spcPct val="107000"/>
              </a:lnSpc>
              <a:spcAft>
                <a:spcPts val="600"/>
              </a:spcAft>
            </a:pPr>
            <a:r>
              <a:rPr lang="en-US" kern="0" dirty="0">
                <a:effectLst/>
                <a:latin typeface="+mn-lt"/>
                <a:ea typeface="Calibri" panose="020F0502020204030204" pitchFamily="34" charset="0"/>
                <a:cs typeface="Times New Roman" panose="02020603050405020304" pitchFamily="18" charset="0"/>
              </a:rPr>
              <a:t>Around the world populations are rapidly ageing, a global trend that impacts individuals, societies, economies and health and social care systems.  </a:t>
            </a:r>
            <a:r>
              <a:rPr lang="en-CA" kern="0" dirty="0">
                <a:effectLst/>
                <a:latin typeface="+mn-lt"/>
                <a:ea typeface="Calibri" panose="020F0502020204030204" pitchFamily="34" charset="0"/>
                <a:cs typeface="Times New Roman" panose="02020603050405020304" pitchFamily="18" charset="0"/>
              </a:rPr>
              <a:t>Today there are more than 1 billion people over the age of 60 years, representing 14% of the global population which will increase to 22% by 2050.</a:t>
            </a:r>
            <a:r>
              <a:rPr lang="en-CA" kern="0" baseline="30000" dirty="0">
                <a:solidFill>
                  <a:srgbClr val="000000"/>
                </a:solidFill>
                <a:effectLst/>
                <a:latin typeface="+mn-lt"/>
                <a:ea typeface="Calibri" panose="020F0502020204030204" pitchFamily="34" charset="0"/>
                <a:cs typeface="Times New Roman" panose="02020603050405020304" pitchFamily="18" charset="0"/>
              </a:rPr>
              <a:t>(1)</a:t>
            </a:r>
            <a:r>
              <a:rPr lang="en-CA" kern="0" baseline="30000" dirty="0">
                <a:effectLst/>
                <a:latin typeface="+mn-lt"/>
                <a:ea typeface="Calibri" panose="020F0502020204030204" pitchFamily="34" charset="0"/>
                <a:cs typeface="Times New Roman" panose="02020603050405020304" pitchFamily="18" charset="0"/>
              </a:rPr>
              <a:t> </a:t>
            </a:r>
            <a:r>
              <a:rPr lang="en-CA" kern="0" dirty="0">
                <a:effectLst/>
                <a:latin typeface="+mn-lt"/>
                <a:ea typeface="Calibri" panose="020F0502020204030204" pitchFamily="34" charset="0"/>
                <a:cs typeface="Times New Roman" panose="02020603050405020304" pitchFamily="18" charset="0"/>
              </a:rPr>
              <a:t>A concerning trend parallel to population ageing is the increased prevalence of noncommunicable diseases (NCDs), such as heart disease and diabetes, and changes to sensory function such as vision, hearing, and cognition.  Beyond physical health and well-being, older people face a unique set of social challenges and are often underprioritized in policy, research and health and social systems.</a:t>
            </a:r>
            <a:endParaRPr lang="en-CA" kern="100" dirty="0">
              <a:effectLst/>
              <a:latin typeface="+mn-lt"/>
              <a:ea typeface="Calibri" panose="020F0502020204030204" pitchFamily="34" charset="0"/>
              <a:cs typeface="Times New Roman" panose="02020603050405020304" pitchFamily="18" charset="0"/>
            </a:endParaRPr>
          </a:p>
        </p:txBody>
      </p:sp>
      <p:sp>
        <p:nvSpPr>
          <p:cNvPr id="9" name="Google Shape;89;p22">
            <a:extLst>
              <a:ext uri="{FF2B5EF4-FFF2-40B4-BE49-F238E27FC236}">
                <a16:creationId xmlns:a16="http://schemas.microsoft.com/office/drawing/2014/main" id="{6662A0B9-73D0-330E-168A-13F24563C7BF}"/>
              </a:ext>
            </a:extLst>
          </p:cNvPr>
          <p:cNvSpPr txBox="1"/>
          <p:nvPr/>
        </p:nvSpPr>
        <p:spPr>
          <a:xfrm>
            <a:off x="280747" y="4076730"/>
            <a:ext cx="4628137" cy="3165891"/>
          </a:xfrm>
          <a:prstGeom prst="rect">
            <a:avLst/>
          </a:prstGeom>
          <a:noFill/>
          <a:ln>
            <a:noFill/>
          </a:ln>
        </p:spPr>
        <p:txBody>
          <a:bodyPr spcFirstLastPara="1" wrap="square" lIns="91450" tIns="45700" rIns="91450" bIns="45700" anchor="t" anchorCtr="0">
            <a:spAutoFit/>
          </a:bodyPr>
          <a:lstStyle/>
          <a:p>
            <a:pPr algn="just">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With calls for an increased emphasis on healthy ageing, there is a need to gain a deeper understanding of the reforms and health system changes necessary to optimize the functional ability of older people, while also ensuring their value and recognition in society.  To support these goals, </a:t>
            </a:r>
            <a:r>
              <a:rPr lang="en-US" kern="100" dirty="0">
                <a:effectLst/>
                <a:latin typeface="+mn-lt"/>
                <a:ea typeface="Calibri" panose="020F0502020204030204" pitchFamily="34" charset="0"/>
                <a:cs typeface="Times New Roman" panose="02020603050405020304" pitchFamily="18" charset="0"/>
              </a:rPr>
              <a:t>2021 marked the beginning of the </a:t>
            </a:r>
            <a:r>
              <a:rPr lang="en-US" u="sng" kern="100" dirty="0">
                <a:solidFill>
                  <a:srgbClr val="0563C1"/>
                </a:solidFill>
                <a:effectLst/>
                <a:latin typeface="+mn-lt"/>
                <a:ea typeface="Calibri" panose="020F0502020204030204" pitchFamily="34" charset="0"/>
                <a:cs typeface="Times New Roman" panose="02020603050405020304" pitchFamily="18" charset="0"/>
                <a:hlinkClick r:id="rId5"/>
              </a:rPr>
              <a:t>United Nations (UN) Decade of Healthy Ageing</a:t>
            </a:r>
            <a:r>
              <a:rPr lang="en-US" kern="100" dirty="0">
                <a:effectLst/>
                <a:latin typeface="+mn-lt"/>
                <a:ea typeface="Calibri" panose="020F0502020204030204" pitchFamily="34" charset="0"/>
                <a:cs typeface="Times New Roman" panose="02020603050405020304" pitchFamily="18" charset="0"/>
              </a:rPr>
              <a:t> to prioritize healthy ageing and improve the lives of older people.</a:t>
            </a:r>
            <a:r>
              <a:rPr lang="en-US" kern="100" baseline="30000" dirty="0">
                <a:solidFill>
                  <a:srgbClr val="000000"/>
                </a:solidFill>
                <a:effectLst/>
                <a:latin typeface="+mn-lt"/>
                <a:ea typeface="Calibri" panose="020F0502020204030204" pitchFamily="34" charset="0"/>
                <a:cs typeface="Times New Roman" panose="02020603050405020304" pitchFamily="18" charset="0"/>
              </a:rPr>
              <a:t>(2)</a:t>
            </a:r>
            <a:r>
              <a:rPr lang="en-US" kern="100" baseline="30000" dirty="0">
                <a:effectLst/>
                <a:latin typeface="+mn-lt"/>
                <a:ea typeface="Calibri" panose="020F0502020204030204" pitchFamily="34" charset="0"/>
                <a:cs typeface="Times New Roman" panose="02020603050405020304" pitchFamily="18" charset="0"/>
              </a:rPr>
              <a:t> </a:t>
            </a:r>
            <a:r>
              <a:rPr lang="en-CA" kern="100" dirty="0">
                <a:effectLst/>
                <a:latin typeface="+mn-lt"/>
                <a:ea typeface="Calibri" panose="020F0502020204030204" pitchFamily="34" charset="0"/>
                <a:cs typeface="Times New Roman" panose="02020603050405020304" pitchFamily="18" charset="0"/>
              </a:rPr>
              <a:t>Concerted action from all stakeholders, including government, industry, academia, civil society organizations (CSOs), and older people themselves, is needed to tackle these global challenges with coordinated action across key areas.  </a:t>
            </a:r>
          </a:p>
        </p:txBody>
      </p:sp>
      <p:sp>
        <p:nvSpPr>
          <p:cNvPr id="10" name="Rectangle 9">
            <a:extLst>
              <a:ext uri="{FF2B5EF4-FFF2-40B4-BE49-F238E27FC236}">
                <a16:creationId xmlns:a16="http://schemas.microsoft.com/office/drawing/2014/main" id="{C3BD0988-AE7A-891C-7940-BD5D7FCE7635}"/>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04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47A79-0CFE-AB3C-6A04-28CDAB75988C}"/>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C2C7514-9CD1-CF60-035A-F392E92D9426}"/>
              </a:ext>
            </a:extLst>
          </p:cNvPr>
          <p:cNvSpPr/>
          <p:nvPr/>
        </p:nvSpPr>
        <p:spPr>
          <a:xfrm>
            <a:off x="452732" y="1639731"/>
            <a:ext cx="5706974" cy="607602"/>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AF2"/>
              </a:solidFill>
            </a:endParaRPr>
          </a:p>
        </p:txBody>
      </p:sp>
      <p:sp>
        <p:nvSpPr>
          <p:cNvPr id="17" name="Rounded Rectangle 16">
            <a:extLst>
              <a:ext uri="{FF2B5EF4-FFF2-40B4-BE49-F238E27FC236}">
                <a16:creationId xmlns:a16="http://schemas.microsoft.com/office/drawing/2014/main" id="{3C6D24B3-3B24-A846-1390-9C09AE8038A5}"/>
              </a:ext>
            </a:extLst>
          </p:cNvPr>
          <p:cNvSpPr/>
          <p:nvPr/>
        </p:nvSpPr>
        <p:spPr>
          <a:xfrm>
            <a:off x="452732" y="2381959"/>
            <a:ext cx="5706974" cy="90324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85581FC4-BB9A-70E8-586F-F236C722311C}"/>
              </a:ext>
            </a:extLst>
          </p:cNvPr>
          <p:cNvSpPr txBox="1"/>
          <p:nvPr/>
        </p:nvSpPr>
        <p:spPr>
          <a:xfrm>
            <a:off x="452732" y="783292"/>
            <a:ext cx="5475485" cy="523180"/>
          </a:xfrm>
          <a:prstGeom prst="rect">
            <a:avLst/>
          </a:prstGeom>
          <a:noFill/>
          <a:ln>
            <a:noFill/>
          </a:ln>
        </p:spPr>
        <p:txBody>
          <a:bodyPr spcFirstLastPara="1" wrap="square" lIns="91450" tIns="45700" rIns="91450" bIns="45700" anchor="t" anchorCtr="0">
            <a:spAutoFit/>
          </a:bodyPr>
          <a:lstStyle/>
          <a:p>
            <a:r>
              <a:rPr lang="en-CA" sz="2800" b="1" dirty="0">
                <a:solidFill>
                  <a:srgbClr val="1F3248"/>
                </a:solidFill>
                <a:latin typeface="+mj-lt"/>
                <a:ea typeface="Calibri" panose="020F0502020204030204" pitchFamily="34" charset="0"/>
                <a:cs typeface="Calibri" panose="020F0502020204030204" pitchFamily="34" charset="0"/>
              </a:rPr>
              <a:t>6</a:t>
            </a:r>
            <a:r>
              <a:rPr lang="en-CA" sz="2800" b="1" dirty="0">
                <a:solidFill>
                  <a:srgbClr val="1F3248"/>
                </a:solidFill>
                <a:effectLst/>
                <a:latin typeface="+mj-lt"/>
                <a:ea typeface="Calibri" panose="020F0502020204030204" pitchFamily="34" charset="0"/>
                <a:cs typeface="Calibri" panose="020F0502020204030204" pitchFamily="34" charset="0"/>
              </a:rPr>
              <a:t>. Call to </a:t>
            </a:r>
            <a:r>
              <a:rPr lang="en-CA" sz="2800" b="1" dirty="0">
                <a:solidFill>
                  <a:srgbClr val="49B461"/>
                </a:solidFill>
                <a:latin typeface="+mj-lt"/>
                <a:cs typeface="Calibri" panose="020F0502020204030204" pitchFamily="34" charset="0"/>
              </a:rPr>
              <a:t>action</a:t>
            </a:r>
            <a:endParaRPr lang="en-US" sz="2800" b="1" dirty="0">
              <a:solidFill>
                <a:srgbClr val="49B461"/>
              </a:solidFill>
              <a:latin typeface="+mj-lt"/>
            </a:endParaRPr>
          </a:p>
        </p:txBody>
      </p:sp>
      <p:sp>
        <p:nvSpPr>
          <p:cNvPr id="11" name="TextBox 10">
            <a:extLst>
              <a:ext uri="{FF2B5EF4-FFF2-40B4-BE49-F238E27FC236}">
                <a16:creationId xmlns:a16="http://schemas.microsoft.com/office/drawing/2014/main" id="{3A17B0C0-D9BC-C814-12D5-14EACB5887A9}"/>
              </a:ext>
            </a:extLst>
          </p:cNvPr>
          <p:cNvSpPr txBox="1"/>
          <p:nvPr/>
        </p:nvSpPr>
        <p:spPr>
          <a:xfrm>
            <a:off x="807059" y="1679158"/>
            <a:ext cx="5234606" cy="543097"/>
          </a:xfrm>
          <a:prstGeom prst="rect">
            <a:avLst/>
          </a:prstGeom>
          <a:noFill/>
        </p:spPr>
        <p:txBody>
          <a:bodyPr wrap="square" rtlCol="0">
            <a:spAutoFit/>
          </a:bodyPr>
          <a:lstStyle/>
          <a:p>
            <a:pPr>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Why does addressing this health issue matter and how is it important to the audience?</a:t>
            </a:r>
          </a:p>
        </p:txBody>
      </p:sp>
      <p:sp>
        <p:nvSpPr>
          <p:cNvPr id="12" name="TextBox 11">
            <a:extLst>
              <a:ext uri="{FF2B5EF4-FFF2-40B4-BE49-F238E27FC236}">
                <a16:creationId xmlns:a16="http://schemas.microsoft.com/office/drawing/2014/main" id="{065691D8-2B33-1E75-D42C-147A79DFF77B}"/>
              </a:ext>
            </a:extLst>
          </p:cNvPr>
          <p:cNvSpPr txBox="1"/>
          <p:nvPr/>
        </p:nvSpPr>
        <p:spPr>
          <a:xfrm>
            <a:off x="804291" y="2438612"/>
            <a:ext cx="5237374" cy="767133"/>
          </a:xfrm>
          <a:prstGeom prst="rect">
            <a:avLst/>
          </a:prstGeom>
          <a:noFill/>
        </p:spPr>
        <p:txBody>
          <a:bodyPr wrap="square" rtlCol="0">
            <a:spAutoFit/>
          </a:bodyPr>
          <a:lstStyle/>
          <a:p>
            <a:pPr lvl="0">
              <a:lnSpc>
                <a:spcPct val="107000"/>
              </a:lnSpc>
              <a:spcAft>
                <a:spcPts val="600"/>
              </a:spcAft>
            </a:pPr>
            <a:r>
              <a:rPr lang="en-CA" dirty="0">
                <a:effectLst/>
                <a:latin typeface="+mn-lt"/>
                <a:ea typeface="Calibri" panose="020F0502020204030204" pitchFamily="34" charset="0"/>
                <a:cs typeface="Times New Roman" panose="02020603050405020304" pitchFamily="18" charset="0"/>
              </a:rPr>
              <a:t>What is the call to action for the audience? How can they support addressing this health problem or advancing their own health? What is the clear next step?</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A4A16C0B-83D9-B275-E07C-C96D7D236B8C}"/>
              </a:ext>
            </a:extLst>
          </p:cNvPr>
          <p:cNvPicPr>
            <a:picLocks noChangeAspect="1"/>
          </p:cNvPicPr>
          <p:nvPr/>
        </p:nvPicPr>
        <p:blipFill>
          <a:blip r:embed="rId3"/>
          <a:stretch>
            <a:fillRect/>
          </a:stretch>
        </p:blipFill>
        <p:spPr>
          <a:xfrm>
            <a:off x="804291" y="3676230"/>
            <a:ext cx="5003855" cy="5003855"/>
          </a:xfrm>
          <a:prstGeom prst="rect">
            <a:avLst/>
          </a:prstGeom>
        </p:spPr>
      </p:pic>
      <p:sp>
        <p:nvSpPr>
          <p:cNvPr id="32" name="Rectangle 31">
            <a:extLst>
              <a:ext uri="{FF2B5EF4-FFF2-40B4-BE49-F238E27FC236}">
                <a16:creationId xmlns:a16="http://schemas.microsoft.com/office/drawing/2014/main" id="{8A95882C-A400-A6C6-CFE3-7E64A41230A5}"/>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circle with a letter i in it&#10;&#10;Description automatically generated">
            <a:extLst>
              <a:ext uri="{FF2B5EF4-FFF2-40B4-BE49-F238E27FC236}">
                <a16:creationId xmlns:a16="http://schemas.microsoft.com/office/drawing/2014/main" id="{19C959F5-5D19-BCC9-1174-E95959DFE0EF}"/>
              </a:ext>
            </a:extLst>
          </p:cNvPr>
          <p:cNvPicPr>
            <a:picLocks noChangeAspect="1"/>
          </p:cNvPicPr>
          <p:nvPr/>
        </p:nvPicPr>
        <p:blipFill>
          <a:blip r:embed="rId4"/>
          <a:stretch>
            <a:fillRect/>
          </a:stretch>
        </p:blipFill>
        <p:spPr>
          <a:xfrm>
            <a:off x="193114" y="1391185"/>
            <a:ext cx="497092" cy="497092"/>
          </a:xfrm>
          <a:prstGeom prst="rect">
            <a:avLst/>
          </a:prstGeom>
        </p:spPr>
      </p:pic>
      <p:pic>
        <p:nvPicPr>
          <p:cNvPr id="9" name="Picture 8">
            <a:extLst>
              <a:ext uri="{FF2B5EF4-FFF2-40B4-BE49-F238E27FC236}">
                <a16:creationId xmlns:a16="http://schemas.microsoft.com/office/drawing/2014/main" id="{5E564AFB-CA6B-B8F7-CBF7-6604B805CCC7}"/>
              </a:ext>
            </a:extLst>
          </p:cNvPr>
          <p:cNvPicPr>
            <a:picLocks noChangeAspect="1"/>
          </p:cNvPicPr>
          <p:nvPr/>
        </p:nvPicPr>
        <p:blipFill>
          <a:blip r:embed="rId5"/>
          <a:stretch>
            <a:fillRect/>
          </a:stretch>
        </p:blipFill>
        <p:spPr>
          <a:xfrm>
            <a:off x="1149448" y="4077866"/>
            <a:ext cx="4313540" cy="3573428"/>
          </a:xfrm>
          <a:prstGeom prst="rect">
            <a:avLst/>
          </a:prstGeom>
        </p:spPr>
      </p:pic>
      <p:pic>
        <p:nvPicPr>
          <p:cNvPr id="4" name="Picture 3">
            <a:extLst>
              <a:ext uri="{FF2B5EF4-FFF2-40B4-BE49-F238E27FC236}">
                <a16:creationId xmlns:a16="http://schemas.microsoft.com/office/drawing/2014/main" id="{44E64534-A379-6492-CED4-13C36F91A4CE}"/>
              </a:ext>
            </a:extLst>
          </p:cNvPr>
          <p:cNvPicPr>
            <a:picLocks noChangeAspect="1"/>
          </p:cNvPicPr>
          <p:nvPr/>
        </p:nvPicPr>
        <p:blipFill>
          <a:blip r:embed="rId6"/>
          <a:stretch>
            <a:fillRect/>
          </a:stretch>
        </p:blipFill>
        <p:spPr>
          <a:xfrm>
            <a:off x="5174625" y="2052037"/>
            <a:ext cx="1336640" cy="2168191"/>
          </a:xfrm>
          <a:prstGeom prst="rect">
            <a:avLst/>
          </a:prstGeom>
        </p:spPr>
      </p:pic>
      <p:sp>
        <p:nvSpPr>
          <p:cNvPr id="10" name="TextBox 9">
            <a:extLst>
              <a:ext uri="{FF2B5EF4-FFF2-40B4-BE49-F238E27FC236}">
                <a16:creationId xmlns:a16="http://schemas.microsoft.com/office/drawing/2014/main" id="{9C5B50EC-FF4F-E117-9588-79557C7BD956}"/>
              </a:ext>
            </a:extLst>
          </p:cNvPr>
          <p:cNvSpPr txBox="1"/>
          <p:nvPr/>
        </p:nvSpPr>
        <p:spPr>
          <a:xfrm>
            <a:off x="1078591" y="7597387"/>
            <a:ext cx="4580514" cy="707886"/>
          </a:xfrm>
          <a:prstGeom prst="rect">
            <a:avLst/>
          </a:prstGeom>
          <a:noFill/>
        </p:spPr>
        <p:txBody>
          <a:bodyPr wrap="square" rtlCol="0">
            <a:spAutoFit/>
          </a:bodyPr>
          <a:lstStyle/>
          <a:p>
            <a:r>
              <a:rPr lang="en-CA" sz="2000" b="1" dirty="0">
                <a:solidFill>
                  <a:schemeClr val="bg1"/>
                </a:solidFill>
                <a:latin typeface="+mj-lt"/>
              </a:rPr>
              <a:t>What is the burden of vision loss in older people?</a:t>
            </a:r>
          </a:p>
        </p:txBody>
      </p:sp>
      <p:sp>
        <p:nvSpPr>
          <p:cNvPr id="13" name="TextBox 12">
            <a:extLst>
              <a:ext uri="{FF2B5EF4-FFF2-40B4-BE49-F238E27FC236}">
                <a16:creationId xmlns:a16="http://schemas.microsoft.com/office/drawing/2014/main" id="{5B851D93-50A5-5443-385A-6C35B2FB4F65}"/>
              </a:ext>
            </a:extLst>
          </p:cNvPr>
          <p:cNvSpPr txBox="1"/>
          <p:nvPr/>
        </p:nvSpPr>
        <p:spPr>
          <a:xfrm>
            <a:off x="1395012" y="4640081"/>
            <a:ext cx="4191678" cy="1922962"/>
          </a:xfrm>
          <a:prstGeom prst="rect">
            <a:avLst/>
          </a:prstGeom>
          <a:noFill/>
        </p:spPr>
        <p:txBody>
          <a:bodyPr wrap="square" rtlCol="0">
            <a:spAutoFit/>
          </a:bodyPr>
          <a:lstStyle/>
          <a:p>
            <a:pPr>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Promoting awareness and advancing policy dialogue on vision and ageing.</a:t>
            </a:r>
          </a:p>
          <a:p>
            <a:r>
              <a:rPr lang="en-CA" dirty="0">
                <a:effectLst/>
                <a:latin typeface="+mn-lt"/>
                <a:ea typeface="Calibri" panose="020F0502020204030204" pitchFamily="34" charset="0"/>
                <a:cs typeface="Times New Roman" panose="02020603050405020304" pitchFamily="18" charset="0"/>
              </a:rPr>
              <a:t>Use these resources to ensure vision health is considered as a key part of ageing agendas and advance dialogue with key stakeholders on meeting the needs of older people in vision health policy and practice. Share these messages with your networks, colleagues, and partners. </a:t>
            </a:r>
            <a:endParaRPr lang="en-CA" kern="100" dirty="0">
              <a:effectLst/>
              <a:latin typeface="+mn-lt"/>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781EB90-D499-92B9-F980-47A943080B51}"/>
              </a:ext>
            </a:extLst>
          </p:cNvPr>
          <p:cNvSpPr/>
          <p:nvPr/>
        </p:nvSpPr>
        <p:spPr>
          <a:xfrm>
            <a:off x="1149448" y="7228502"/>
            <a:ext cx="1769116" cy="45719"/>
          </a:xfrm>
          <a:prstGeom prst="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C373D13-7A32-91EF-640B-5B0C37394646}"/>
              </a:ext>
            </a:extLst>
          </p:cNvPr>
          <p:cNvSpPr/>
          <p:nvPr/>
        </p:nvSpPr>
        <p:spPr>
          <a:xfrm>
            <a:off x="1357836" y="4754405"/>
            <a:ext cx="74351" cy="72071"/>
          </a:xfrm>
          <a:prstGeom prst="ellipse">
            <a:avLst/>
          </a:prstGeom>
          <a:solidFill>
            <a:srgbClr val="49B46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D84D7A-9565-7CDD-F888-3C6197E1462A}"/>
              </a:ext>
            </a:extLst>
          </p:cNvPr>
          <p:cNvSpPr/>
          <p:nvPr/>
        </p:nvSpPr>
        <p:spPr>
          <a:xfrm>
            <a:off x="1366533" y="5297727"/>
            <a:ext cx="74351" cy="72071"/>
          </a:xfrm>
          <a:prstGeom prst="ellipse">
            <a:avLst/>
          </a:prstGeom>
          <a:solidFill>
            <a:srgbClr val="49B46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E55A9A1-6F41-65A8-B027-F4F20BF5E062}"/>
              </a:ext>
            </a:extLst>
          </p:cNvPr>
          <p:cNvPicPr>
            <a:picLocks noChangeAspect="1"/>
          </p:cNvPicPr>
          <p:nvPr/>
        </p:nvPicPr>
        <p:blipFill>
          <a:blip r:embed="rId7">
            <a:alphaModFix amt="4000"/>
          </a:blip>
          <a:srcRect l="2530" r="2189"/>
          <a:stretch/>
        </p:blipFill>
        <p:spPr>
          <a:xfrm>
            <a:off x="1605334" y="4543394"/>
            <a:ext cx="4313540" cy="2080512"/>
          </a:xfrm>
          <a:prstGeom prst="rect">
            <a:avLst/>
          </a:prstGeom>
        </p:spPr>
      </p:pic>
    </p:spTree>
    <p:extLst>
      <p:ext uri="{BB962C8B-B14F-4D97-AF65-F5344CB8AC3E}">
        <p14:creationId xmlns:p14="http://schemas.microsoft.com/office/powerpoint/2010/main" val="341275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6D1C-F595-4BD6-B0B7-44E3AD368C97}"/>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077D08E5-8140-B02C-F219-9206F18640A4}"/>
              </a:ext>
            </a:extLst>
          </p:cNvPr>
          <p:cNvPicPr>
            <a:picLocks noChangeAspect="1"/>
          </p:cNvPicPr>
          <p:nvPr/>
        </p:nvPicPr>
        <p:blipFill>
          <a:blip r:embed="rId2"/>
          <a:stretch>
            <a:fillRect/>
          </a:stretch>
        </p:blipFill>
        <p:spPr>
          <a:xfrm>
            <a:off x="718088" y="2810237"/>
            <a:ext cx="6139911" cy="1009242"/>
          </a:xfrm>
          <a:prstGeom prst="rect">
            <a:avLst/>
          </a:prstGeom>
        </p:spPr>
      </p:pic>
      <p:pic>
        <p:nvPicPr>
          <p:cNvPr id="24" name="Picture 23">
            <a:extLst>
              <a:ext uri="{FF2B5EF4-FFF2-40B4-BE49-F238E27FC236}">
                <a16:creationId xmlns:a16="http://schemas.microsoft.com/office/drawing/2014/main" id="{55E86234-F457-F63B-9035-7A2479D6E02B}"/>
              </a:ext>
            </a:extLst>
          </p:cNvPr>
          <p:cNvPicPr>
            <a:picLocks noChangeAspect="1"/>
          </p:cNvPicPr>
          <p:nvPr/>
        </p:nvPicPr>
        <p:blipFill>
          <a:blip r:embed="rId3"/>
          <a:stretch>
            <a:fillRect/>
          </a:stretch>
        </p:blipFill>
        <p:spPr>
          <a:xfrm>
            <a:off x="0" y="3964724"/>
            <a:ext cx="5346914" cy="847036"/>
          </a:xfrm>
          <a:prstGeom prst="rect">
            <a:avLst/>
          </a:prstGeom>
        </p:spPr>
      </p:pic>
      <p:sp>
        <p:nvSpPr>
          <p:cNvPr id="3" name="Google Shape;102;p1">
            <a:extLst>
              <a:ext uri="{FF2B5EF4-FFF2-40B4-BE49-F238E27FC236}">
                <a16:creationId xmlns:a16="http://schemas.microsoft.com/office/drawing/2014/main" id="{BF9589BF-5F8C-1F1F-C185-7389C28969F2}"/>
              </a:ext>
            </a:extLst>
          </p:cNvPr>
          <p:cNvSpPr txBox="1"/>
          <p:nvPr/>
        </p:nvSpPr>
        <p:spPr>
          <a:xfrm>
            <a:off x="260889" y="264153"/>
            <a:ext cx="5948068" cy="1487546"/>
          </a:xfrm>
          <a:prstGeom prst="rect">
            <a:avLst/>
          </a:prstGeom>
          <a:noFill/>
          <a:ln>
            <a:noFill/>
          </a:ln>
        </p:spPr>
        <p:txBody>
          <a:bodyPr spcFirstLastPara="1" wrap="square" lIns="91450" tIns="45700" rIns="91450" bIns="45700" anchor="t" anchorCtr="0">
            <a:spAutoFit/>
          </a:bodyPr>
          <a:lstStyle/>
          <a:p>
            <a:pPr>
              <a:spcBef>
                <a:spcPts val="200"/>
              </a:spcBef>
              <a:spcAft>
                <a:spcPts val="600"/>
              </a:spcAft>
            </a:pPr>
            <a:r>
              <a:rPr lang="en-CA" sz="2800" b="1" kern="100" dirty="0">
                <a:solidFill>
                  <a:srgbClr val="1F3248"/>
                </a:solidFill>
                <a:effectLst/>
                <a:latin typeface="+mj-lt"/>
                <a:ea typeface="Times New Roman" panose="02020603050405020304" pitchFamily="18" charset="0"/>
                <a:cs typeface="Times New Roman" panose="02020603050405020304" pitchFamily="18" charset="0"/>
              </a:rPr>
              <a:t>Good Practice and Solutions to </a:t>
            </a:r>
            <a:r>
              <a:rPr lang="en-CA" sz="2800" b="1" kern="100" dirty="0">
                <a:solidFill>
                  <a:srgbClr val="49B461"/>
                </a:solidFill>
                <a:effectLst/>
                <a:latin typeface="+mj-lt"/>
                <a:ea typeface="Times New Roman" panose="02020603050405020304" pitchFamily="18" charset="0"/>
                <a:cs typeface="Times New Roman" panose="02020603050405020304" pitchFamily="18" charset="0"/>
              </a:rPr>
              <a:t>Support Vision Care for Older People</a:t>
            </a:r>
          </a:p>
        </p:txBody>
      </p:sp>
      <p:cxnSp>
        <p:nvCxnSpPr>
          <p:cNvPr id="9" name="Straight Connector 8">
            <a:extLst>
              <a:ext uri="{FF2B5EF4-FFF2-40B4-BE49-F238E27FC236}">
                <a16:creationId xmlns:a16="http://schemas.microsoft.com/office/drawing/2014/main" id="{108D6E35-7368-4EA0-10EE-D7737FB3CEFB}"/>
              </a:ext>
            </a:extLst>
          </p:cNvPr>
          <p:cNvCxnSpPr/>
          <p:nvPr/>
        </p:nvCxnSpPr>
        <p:spPr>
          <a:xfrm>
            <a:off x="381006" y="1844084"/>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590C7D-9012-0955-B48C-F424EB4ADE46}"/>
              </a:ext>
            </a:extLst>
          </p:cNvPr>
          <p:cNvSpPr txBox="1"/>
          <p:nvPr/>
        </p:nvSpPr>
        <p:spPr>
          <a:xfrm>
            <a:off x="260889" y="2028787"/>
            <a:ext cx="6408268" cy="536622"/>
          </a:xfrm>
          <a:prstGeom prst="rect">
            <a:avLst/>
          </a:prstGeom>
          <a:noFill/>
        </p:spPr>
        <p:txBody>
          <a:bodyPr wrap="square" rtlCol="0">
            <a:spAutoFit/>
          </a:bodyPr>
          <a:lstStyle/>
          <a:p>
            <a:pPr>
              <a:lnSpc>
                <a:spcPct val="107000"/>
              </a:lnSpc>
              <a:spcAft>
                <a:spcPts val="600"/>
              </a:spcAft>
            </a:pPr>
            <a:r>
              <a:rPr lang="en-CA" kern="100" dirty="0">
                <a:effectLst/>
                <a:latin typeface="+mn-lt"/>
                <a:ea typeface="Calibri" panose="020F0502020204030204" pitchFamily="34" charset="0"/>
                <a:cs typeface="Calibri" panose="020F0502020204030204" pitchFamily="34" charset="0"/>
              </a:rPr>
              <a:t>Based on consultation with vision health partners, key calls to action and recommendations for improvement of policy and practice may centre on:</a:t>
            </a:r>
            <a:endParaRPr lang="en-CA" kern="100" dirty="0">
              <a:latin typeface="+mn-lt"/>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CAD42A3-6304-8240-2A0E-5A9072C439D7}"/>
              </a:ext>
            </a:extLst>
          </p:cNvPr>
          <p:cNvSpPr txBox="1"/>
          <p:nvPr/>
        </p:nvSpPr>
        <p:spPr>
          <a:xfrm>
            <a:off x="1411550" y="2839731"/>
            <a:ext cx="5446450" cy="954107"/>
          </a:xfrm>
          <a:prstGeom prst="rect">
            <a:avLst/>
          </a:prstGeom>
          <a:noFill/>
        </p:spPr>
        <p:txBody>
          <a:bodyPr wrap="square">
            <a:spAutoFit/>
          </a:bodyPr>
          <a:lstStyle/>
          <a:p>
            <a:pPr lvl="0"/>
            <a:r>
              <a:rPr lang="en-GB" kern="100" dirty="0">
                <a:effectLst/>
                <a:latin typeface="+mn-lt"/>
                <a:ea typeface="Calibri" panose="020F0502020204030204" pitchFamily="34" charset="0"/>
                <a:cs typeface="Calibri" panose="020F0502020204030204" pitchFamily="34" charset="0"/>
              </a:rPr>
              <a:t>Promoting global agendas such as the </a:t>
            </a:r>
            <a:r>
              <a:rPr lang="en-GB" u="sng" kern="100" dirty="0">
                <a:solidFill>
                  <a:srgbClr val="0563C1"/>
                </a:solidFill>
                <a:effectLst/>
                <a:latin typeface="+mn-lt"/>
                <a:ea typeface="Calibri" panose="020F0502020204030204" pitchFamily="34" charset="0"/>
                <a:cs typeface="Calibri" panose="020F0502020204030204" pitchFamily="34" charset="0"/>
                <a:hlinkClick r:id="rId4"/>
              </a:rPr>
              <a:t>UN Decade of Healthy Ageing</a:t>
            </a:r>
            <a:r>
              <a:rPr lang="en-GB" kern="100" dirty="0">
                <a:effectLst/>
                <a:latin typeface="+mn-lt"/>
                <a:ea typeface="Calibri" panose="020F0502020204030204" pitchFamily="34" charset="0"/>
                <a:cs typeface="Calibri" panose="020F0502020204030204" pitchFamily="34" charset="0"/>
              </a:rPr>
              <a:t> and the </a:t>
            </a:r>
            <a:r>
              <a:rPr lang="en-GB" u="sng" kern="100" dirty="0">
                <a:solidFill>
                  <a:srgbClr val="0563C1"/>
                </a:solidFill>
                <a:effectLst/>
                <a:latin typeface="+mn-lt"/>
                <a:ea typeface="Calibri" panose="020F0502020204030204" pitchFamily="34" charset="0"/>
                <a:cs typeface="Calibri" panose="020F0502020204030204" pitchFamily="34" charset="0"/>
                <a:hlinkClick r:id="rId5"/>
              </a:rPr>
              <a:t>World Health Organization (WHO) Age Friendly Environments</a:t>
            </a:r>
            <a:r>
              <a:rPr lang="en-GB" kern="100" dirty="0">
                <a:effectLst/>
                <a:latin typeface="+mn-lt"/>
                <a:ea typeface="Calibri" panose="020F0502020204030204" pitchFamily="34" charset="0"/>
                <a:cs typeface="Calibri" panose="020F0502020204030204" pitchFamily="34" charset="0"/>
              </a:rPr>
              <a:t> initiative to support stakeholders in considering vision health through the lens of healthy ageing.</a:t>
            </a:r>
            <a:endParaRPr lang="en-CA" kern="100" dirty="0">
              <a:effectLst/>
              <a:latin typeface="+mn-l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3E27B1E-B7C9-38A3-D0FC-04A9AEE214A6}"/>
              </a:ext>
            </a:extLst>
          </p:cNvPr>
          <p:cNvSpPr txBox="1"/>
          <p:nvPr/>
        </p:nvSpPr>
        <p:spPr>
          <a:xfrm>
            <a:off x="161716" y="4133373"/>
            <a:ext cx="4642759" cy="523220"/>
          </a:xfrm>
          <a:prstGeom prst="rect">
            <a:avLst/>
          </a:prstGeom>
          <a:noFill/>
        </p:spPr>
        <p:txBody>
          <a:bodyPr wrap="square">
            <a:spAutoFit/>
          </a:bodyPr>
          <a:lstStyle/>
          <a:p>
            <a:pPr lvl="0"/>
            <a:r>
              <a:rPr lang="en-CA" kern="100" dirty="0">
                <a:solidFill>
                  <a:schemeClr val="bg1"/>
                </a:solidFill>
                <a:effectLst/>
                <a:latin typeface="+mn-lt"/>
                <a:ea typeface="Calibri" panose="020F0502020204030204" pitchFamily="34" charset="0"/>
                <a:cs typeface="Calibri" panose="020F0502020204030204" pitchFamily="34" charset="0"/>
              </a:rPr>
              <a:t>C</a:t>
            </a:r>
            <a:r>
              <a:rPr lang="en-GB" kern="100" dirty="0" err="1">
                <a:solidFill>
                  <a:schemeClr val="bg1"/>
                </a:solidFill>
                <a:effectLst/>
                <a:latin typeface="+mn-lt"/>
                <a:ea typeface="Calibri" panose="020F0502020204030204" pitchFamily="34" charset="0"/>
                <a:cs typeface="Calibri" panose="020F0502020204030204" pitchFamily="34" charset="0"/>
              </a:rPr>
              <a:t>ollecting</a:t>
            </a:r>
            <a:r>
              <a:rPr lang="en-GB" kern="100" dirty="0">
                <a:solidFill>
                  <a:schemeClr val="bg1"/>
                </a:solidFill>
                <a:effectLst/>
                <a:latin typeface="+mn-lt"/>
                <a:ea typeface="Calibri" panose="020F0502020204030204" pitchFamily="34" charset="0"/>
                <a:cs typeface="Calibri" panose="020F0502020204030204" pitchFamily="34" charset="0"/>
              </a:rPr>
              <a:t> and sharing evidence on the impact of vision loss and interventions with policymakers.</a:t>
            </a:r>
            <a:endParaRPr lang="en-CA" kern="100" dirty="0">
              <a:solidFill>
                <a:schemeClr val="bg1"/>
              </a:solidFill>
              <a:effectLst/>
              <a:latin typeface="+mn-lt"/>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8490864-58F7-6F85-44A9-9EAE7E494597}"/>
              </a:ext>
            </a:extLst>
          </p:cNvPr>
          <p:cNvPicPr>
            <a:picLocks noChangeAspect="1"/>
          </p:cNvPicPr>
          <p:nvPr/>
        </p:nvPicPr>
        <p:blipFill>
          <a:blip r:embed="rId2"/>
          <a:stretch>
            <a:fillRect/>
          </a:stretch>
        </p:blipFill>
        <p:spPr>
          <a:xfrm>
            <a:off x="718088" y="4948701"/>
            <a:ext cx="6139913" cy="847036"/>
          </a:xfrm>
          <a:prstGeom prst="rect">
            <a:avLst/>
          </a:prstGeom>
        </p:spPr>
      </p:pic>
      <p:sp>
        <p:nvSpPr>
          <p:cNvPr id="26" name="TextBox 25">
            <a:extLst>
              <a:ext uri="{FF2B5EF4-FFF2-40B4-BE49-F238E27FC236}">
                <a16:creationId xmlns:a16="http://schemas.microsoft.com/office/drawing/2014/main" id="{10261319-C929-4CF8-A334-C41834AADDC5}"/>
              </a:ext>
            </a:extLst>
          </p:cNvPr>
          <p:cNvSpPr txBox="1"/>
          <p:nvPr/>
        </p:nvSpPr>
        <p:spPr>
          <a:xfrm>
            <a:off x="1411550" y="5088992"/>
            <a:ext cx="5601433" cy="523220"/>
          </a:xfrm>
          <a:prstGeom prst="rect">
            <a:avLst/>
          </a:prstGeom>
          <a:noFill/>
        </p:spPr>
        <p:txBody>
          <a:bodyPr wrap="square">
            <a:spAutoFit/>
          </a:bodyPr>
          <a:lstStyle/>
          <a:p>
            <a:pPr lvl="0"/>
            <a:r>
              <a:rPr lang="en-GB" kern="100" dirty="0">
                <a:effectLst/>
                <a:latin typeface="+mn-lt"/>
                <a:ea typeface="Calibri" panose="020F0502020204030204" pitchFamily="34" charset="0"/>
                <a:cs typeface="Calibri" panose="020F0502020204030204" pitchFamily="34" charset="0"/>
              </a:rPr>
              <a:t>Tackling barriers to care, including preventative care and access to specialists to support timely and person-centred care.</a:t>
            </a:r>
            <a:endParaRPr lang="en-CA" kern="100" dirty="0">
              <a:effectLst/>
              <a:latin typeface="+mn-lt"/>
              <a:ea typeface="Calibri" panose="020F0502020204030204" pitchFamily="34" charset="0"/>
              <a:cs typeface="Times New Roman" panose="02020603050405020304" pitchFamily="18" charset="0"/>
            </a:endParaRPr>
          </a:p>
        </p:txBody>
      </p:sp>
      <p:pic>
        <p:nvPicPr>
          <p:cNvPr id="28" name="Picture 27">
            <a:extLst>
              <a:ext uri="{FF2B5EF4-FFF2-40B4-BE49-F238E27FC236}">
                <a16:creationId xmlns:a16="http://schemas.microsoft.com/office/drawing/2014/main" id="{D4B16A97-E224-C35A-63A9-E99C8E31CEA9}"/>
              </a:ext>
            </a:extLst>
          </p:cNvPr>
          <p:cNvPicPr>
            <a:picLocks noChangeAspect="1"/>
          </p:cNvPicPr>
          <p:nvPr/>
        </p:nvPicPr>
        <p:blipFill>
          <a:blip r:embed="rId3"/>
          <a:stretch>
            <a:fillRect/>
          </a:stretch>
        </p:blipFill>
        <p:spPr>
          <a:xfrm>
            <a:off x="-1" y="5948215"/>
            <a:ext cx="5346915" cy="1070616"/>
          </a:xfrm>
          <a:prstGeom prst="rect">
            <a:avLst/>
          </a:prstGeom>
        </p:spPr>
      </p:pic>
      <p:sp>
        <p:nvSpPr>
          <p:cNvPr id="29" name="TextBox 28">
            <a:extLst>
              <a:ext uri="{FF2B5EF4-FFF2-40B4-BE49-F238E27FC236}">
                <a16:creationId xmlns:a16="http://schemas.microsoft.com/office/drawing/2014/main" id="{A1448D11-4340-884B-0978-48D97F8C69B1}"/>
              </a:ext>
            </a:extLst>
          </p:cNvPr>
          <p:cNvSpPr txBox="1"/>
          <p:nvPr/>
        </p:nvSpPr>
        <p:spPr>
          <a:xfrm>
            <a:off x="161716" y="6004859"/>
            <a:ext cx="4642759" cy="954107"/>
          </a:xfrm>
          <a:prstGeom prst="rect">
            <a:avLst/>
          </a:prstGeom>
          <a:noFill/>
        </p:spPr>
        <p:txBody>
          <a:bodyPr wrap="square">
            <a:spAutoFit/>
          </a:bodyPr>
          <a:lstStyle/>
          <a:p>
            <a:pPr lvl="0"/>
            <a:r>
              <a:rPr lang="en-GB" kern="100" dirty="0">
                <a:solidFill>
                  <a:schemeClr val="bg1"/>
                </a:solidFill>
                <a:effectLst/>
                <a:latin typeface="+mn-lt"/>
                <a:ea typeface="Calibri" panose="020F0502020204030204" pitchFamily="34" charset="0"/>
                <a:cs typeface="Calibri" panose="020F0502020204030204" pitchFamily="34" charset="0"/>
              </a:rPr>
              <a:t>Educating different types of health care providers on the challenges and care required for older people experiencing vision loss, or at-risk of vision loss (e.g., eye health and mental health providers).</a:t>
            </a:r>
            <a:endParaRPr lang="en-CA" kern="100" dirty="0">
              <a:solidFill>
                <a:schemeClr val="bg1"/>
              </a:solidFill>
              <a:effectLst/>
              <a:latin typeface="+mn-lt"/>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85AD1423-78A9-1282-15F6-4A8CA59F56E8}"/>
              </a:ext>
            </a:extLst>
          </p:cNvPr>
          <p:cNvPicPr>
            <a:picLocks noChangeAspect="1"/>
          </p:cNvPicPr>
          <p:nvPr/>
        </p:nvPicPr>
        <p:blipFill>
          <a:blip r:embed="rId2"/>
          <a:stretch>
            <a:fillRect/>
          </a:stretch>
        </p:blipFill>
        <p:spPr>
          <a:xfrm>
            <a:off x="718089" y="7165326"/>
            <a:ext cx="6139911" cy="1063839"/>
          </a:xfrm>
          <a:prstGeom prst="rect">
            <a:avLst/>
          </a:prstGeom>
        </p:spPr>
      </p:pic>
      <p:sp>
        <p:nvSpPr>
          <p:cNvPr id="33" name="TextBox 32">
            <a:extLst>
              <a:ext uri="{FF2B5EF4-FFF2-40B4-BE49-F238E27FC236}">
                <a16:creationId xmlns:a16="http://schemas.microsoft.com/office/drawing/2014/main" id="{ECE73271-9A67-721D-0B45-294E66F83317}"/>
              </a:ext>
            </a:extLst>
          </p:cNvPr>
          <p:cNvSpPr txBox="1"/>
          <p:nvPr/>
        </p:nvSpPr>
        <p:spPr>
          <a:xfrm>
            <a:off x="1365055" y="7225363"/>
            <a:ext cx="5477445" cy="954107"/>
          </a:xfrm>
          <a:prstGeom prst="rect">
            <a:avLst/>
          </a:prstGeom>
          <a:noFill/>
        </p:spPr>
        <p:txBody>
          <a:bodyPr wrap="square">
            <a:spAutoFit/>
          </a:bodyPr>
          <a:lstStyle/>
          <a:p>
            <a:pPr lvl="0">
              <a:spcAft>
                <a:spcPts val="600"/>
              </a:spcAft>
            </a:pPr>
            <a:r>
              <a:rPr lang="en-CA" kern="100" dirty="0">
                <a:solidFill>
                  <a:schemeClr val="bg1">
                    <a:lumMod val="10000"/>
                  </a:schemeClr>
                </a:solidFill>
                <a:effectLst/>
                <a:latin typeface="+mn-lt"/>
                <a:ea typeface="Calibri" panose="020F0502020204030204" pitchFamily="34" charset="0"/>
                <a:cs typeface="Calibri" panose="020F0502020204030204" pitchFamily="34" charset="0"/>
              </a:rPr>
              <a:t>Providing emotional and physical support to older people living with vision loss and their supporters, through community action (e.g. mutual care groups) and collaborative action (e.g. partnerships between ageing organizations and the low vision community).</a:t>
            </a:r>
          </a:p>
        </p:txBody>
      </p:sp>
      <p:pic>
        <p:nvPicPr>
          <p:cNvPr id="36" name="Picture 35">
            <a:extLst>
              <a:ext uri="{FF2B5EF4-FFF2-40B4-BE49-F238E27FC236}">
                <a16:creationId xmlns:a16="http://schemas.microsoft.com/office/drawing/2014/main" id="{E1AFEF26-68AD-6934-69ED-8E69CFB1A98C}"/>
              </a:ext>
            </a:extLst>
          </p:cNvPr>
          <p:cNvPicPr>
            <a:picLocks noChangeAspect="1"/>
          </p:cNvPicPr>
          <p:nvPr/>
        </p:nvPicPr>
        <p:blipFill>
          <a:blip r:embed="rId3"/>
          <a:stretch>
            <a:fillRect/>
          </a:stretch>
        </p:blipFill>
        <p:spPr>
          <a:xfrm>
            <a:off x="0" y="8376655"/>
            <a:ext cx="5346915" cy="1018335"/>
          </a:xfrm>
          <a:prstGeom prst="rect">
            <a:avLst/>
          </a:prstGeom>
        </p:spPr>
      </p:pic>
      <p:sp>
        <p:nvSpPr>
          <p:cNvPr id="35" name="TextBox 34">
            <a:extLst>
              <a:ext uri="{FF2B5EF4-FFF2-40B4-BE49-F238E27FC236}">
                <a16:creationId xmlns:a16="http://schemas.microsoft.com/office/drawing/2014/main" id="{7D3ECC3B-D236-FF4B-35D8-3C83CD54983D}"/>
              </a:ext>
            </a:extLst>
          </p:cNvPr>
          <p:cNvSpPr txBox="1"/>
          <p:nvPr/>
        </p:nvSpPr>
        <p:spPr>
          <a:xfrm>
            <a:off x="80943" y="8411066"/>
            <a:ext cx="4894013" cy="954107"/>
          </a:xfrm>
          <a:prstGeom prst="rect">
            <a:avLst/>
          </a:prstGeom>
          <a:noFill/>
        </p:spPr>
        <p:txBody>
          <a:bodyPr wrap="square">
            <a:spAutoFit/>
          </a:bodyPr>
          <a:lstStyle/>
          <a:p>
            <a:r>
              <a:rPr lang="en-GB" dirty="0">
                <a:solidFill>
                  <a:schemeClr val="bg1"/>
                </a:solidFill>
                <a:effectLst/>
                <a:latin typeface="+mn-lt"/>
                <a:ea typeface="Calibri" panose="020F0502020204030204" pitchFamily="34" charset="0"/>
                <a:cs typeface="Times New Roman" panose="02020603050405020304" pitchFamily="18" charset="0"/>
              </a:rPr>
              <a:t>Considering accessibility and communication preferences for </a:t>
            </a:r>
            <a:r>
              <a:rPr lang="en-CA" dirty="0">
                <a:solidFill>
                  <a:schemeClr val="bg1"/>
                </a:solidFill>
                <a:effectLst/>
                <a:latin typeface="+mn-lt"/>
                <a:ea typeface="Calibri" panose="020F0502020204030204" pitchFamily="34" charset="0"/>
              </a:rPr>
              <a:t>older people and people living with low vision,</a:t>
            </a:r>
            <a:r>
              <a:rPr lang="en-GB" dirty="0">
                <a:solidFill>
                  <a:schemeClr val="bg1"/>
                </a:solidFill>
                <a:effectLst/>
                <a:latin typeface="+mn-lt"/>
                <a:ea typeface="Calibri" panose="020F0502020204030204" pitchFamily="34" charset="0"/>
                <a:cs typeface="Times New Roman" panose="02020603050405020304" pitchFamily="18" charset="0"/>
              </a:rPr>
              <a:t> as they may require alternative formats</a:t>
            </a:r>
            <a:r>
              <a:rPr lang="en-CA" dirty="0">
                <a:solidFill>
                  <a:schemeClr val="bg1"/>
                </a:solidFill>
                <a:effectLst/>
                <a:latin typeface="+mn-lt"/>
                <a:ea typeface="Calibri" panose="020F0502020204030204" pitchFamily="34" charset="0"/>
              </a:rPr>
              <a:t> for education and awareness.</a:t>
            </a:r>
            <a:r>
              <a:rPr lang="en-CA" dirty="0">
                <a:solidFill>
                  <a:schemeClr val="bg1"/>
                </a:solidFill>
                <a:effectLst/>
                <a:latin typeface="+mn-lt"/>
              </a:rPr>
              <a:t> </a:t>
            </a:r>
            <a:endParaRPr lang="en-CA"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69A5D71A-8C2E-E9ED-2311-6ACE31F7A582}"/>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4EE98E8E-D0FA-495B-EF32-927519156843}"/>
              </a:ext>
            </a:extLst>
          </p:cNvPr>
          <p:cNvPicPr>
            <a:picLocks noChangeAspect="1"/>
          </p:cNvPicPr>
          <p:nvPr/>
        </p:nvPicPr>
        <p:blipFill>
          <a:blip r:embed="rId6"/>
          <a:stretch>
            <a:fillRect/>
          </a:stretch>
        </p:blipFill>
        <p:spPr>
          <a:xfrm>
            <a:off x="5346914" y="6164466"/>
            <a:ext cx="533205" cy="533205"/>
          </a:xfrm>
          <a:prstGeom prst="rect">
            <a:avLst/>
          </a:prstGeom>
        </p:spPr>
      </p:pic>
      <p:pic>
        <p:nvPicPr>
          <p:cNvPr id="41" name="Picture 40">
            <a:extLst>
              <a:ext uri="{FF2B5EF4-FFF2-40B4-BE49-F238E27FC236}">
                <a16:creationId xmlns:a16="http://schemas.microsoft.com/office/drawing/2014/main" id="{1DD7B5DD-CF3A-5DEE-44D3-242ACD4FB58F}"/>
              </a:ext>
            </a:extLst>
          </p:cNvPr>
          <p:cNvPicPr>
            <a:picLocks noChangeAspect="1"/>
          </p:cNvPicPr>
          <p:nvPr/>
        </p:nvPicPr>
        <p:blipFill>
          <a:blip r:embed="rId6"/>
          <a:stretch>
            <a:fillRect/>
          </a:stretch>
        </p:blipFill>
        <p:spPr>
          <a:xfrm>
            <a:off x="5384499" y="8623707"/>
            <a:ext cx="533205" cy="533205"/>
          </a:xfrm>
          <a:prstGeom prst="rect">
            <a:avLst/>
          </a:prstGeom>
        </p:spPr>
      </p:pic>
      <p:pic>
        <p:nvPicPr>
          <p:cNvPr id="43" name="Picture 42">
            <a:extLst>
              <a:ext uri="{FF2B5EF4-FFF2-40B4-BE49-F238E27FC236}">
                <a16:creationId xmlns:a16="http://schemas.microsoft.com/office/drawing/2014/main" id="{C0C09F65-59F7-F735-5C10-7173432B5151}"/>
              </a:ext>
            </a:extLst>
          </p:cNvPr>
          <p:cNvPicPr>
            <a:picLocks noChangeAspect="1"/>
          </p:cNvPicPr>
          <p:nvPr/>
        </p:nvPicPr>
        <p:blipFill>
          <a:blip r:embed="rId6"/>
          <a:stretch>
            <a:fillRect/>
          </a:stretch>
        </p:blipFill>
        <p:spPr>
          <a:xfrm>
            <a:off x="5384499" y="4046767"/>
            <a:ext cx="533205" cy="533205"/>
          </a:xfrm>
          <a:prstGeom prst="rect">
            <a:avLst/>
          </a:prstGeom>
        </p:spPr>
      </p:pic>
      <p:pic>
        <p:nvPicPr>
          <p:cNvPr id="45" name="Picture 44" descr="A light bulb with rays of light&#10;&#10;Description automatically generated">
            <a:extLst>
              <a:ext uri="{FF2B5EF4-FFF2-40B4-BE49-F238E27FC236}">
                <a16:creationId xmlns:a16="http://schemas.microsoft.com/office/drawing/2014/main" id="{D618FFFD-B858-8F08-6A0A-66F71068D510}"/>
              </a:ext>
            </a:extLst>
          </p:cNvPr>
          <p:cNvPicPr>
            <a:picLocks noChangeAspect="1"/>
          </p:cNvPicPr>
          <p:nvPr/>
        </p:nvPicPr>
        <p:blipFill>
          <a:blip r:embed="rId7"/>
          <a:stretch>
            <a:fillRect/>
          </a:stretch>
        </p:blipFill>
        <p:spPr>
          <a:xfrm>
            <a:off x="161716" y="5056659"/>
            <a:ext cx="487930" cy="487930"/>
          </a:xfrm>
          <a:prstGeom prst="rect">
            <a:avLst/>
          </a:prstGeom>
        </p:spPr>
      </p:pic>
      <p:pic>
        <p:nvPicPr>
          <p:cNvPr id="46" name="Picture 45" descr="A light bulb with rays of light&#10;&#10;Description automatically generated">
            <a:extLst>
              <a:ext uri="{FF2B5EF4-FFF2-40B4-BE49-F238E27FC236}">
                <a16:creationId xmlns:a16="http://schemas.microsoft.com/office/drawing/2014/main" id="{2F235F9D-E38D-BD1C-DE37-9EDFFC12B98D}"/>
              </a:ext>
            </a:extLst>
          </p:cNvPr>
          <p:cNvPicPr>
            <a:picLocks noChangeAspect="1"/>
          </p:cNvPicPr>
          <p:nvPr/>
        </p:nvPicPr>
        <p:blipFill>
          <a:blip r:embed="rId7"/>
          <a:stretch>
            <a:fillRect/>
          </a:stretch>
        </p:blipFill>
        <p:spPr>
          <a:xfrm>
            <a:off x="161716" y="7422457"/>
            <a:ext cx="487930" cy="487930"/>
          </a:xfrm>
          <a:prstGeom prst="rect">
            <a:avLst/>
          </a:prstGeom>
        </p:spPr>
      </p:pic>
      <p:pic>
        <p:nvPicPr>
          <p:cNvPr id="47" name="Picture 46" descr="A light bulb with rays of light&#10;&#10;Description automatically generated">
            <a:extLst>
              <a:ext uri="{FF2B5EF4-FFF2-40B4-BE49-F238E27FC236}">
                <a16:creationId xmlns:a16="http://schemas.microsoft.com/office/drawing/2014/main" id="{5502166C-F54C-8F84-926C-0DFE16107F72}"/>
              </a:ext>
            </a:extLst>
          </p:cNvPr>
          <p:cNvPicPr>
            <a:picLocks noChangeAspect="1"/>
          </p:cNvPicPr>
          <p:nvPr/>
        </p:nvPicPr>
        <p:blipFill>
          <a:blip r:embed="rId7"/>
          <a:stretch>
            <a:fillRect/>
          </a:stretch>
        </p:blipFill>
        <p:spPr>
          <a:xfrm>
            <a:off x="175736" y="3041847"/>
            <a:ext cx="487930" cy="487930"/>
          </a:xfrm>
          <a:prstGeom prst="rect">
            <a:avLst/>
          </a:prstGeom>
        </p:spPr>
      </p:pic>
    </p:spTree>
    <p:extLst>
      <p:ext uri="{BB962C8B-B14F-4D97-AF65-F5344CB8AC3E}">
        <p14:creationId xmlns:p14="http://schemas.microsoft.com/office/powerpoint/2010/main" val="150725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0126A-44F9-B108-A384-1DC6325C4021}"/>
            </a:ext>
          </a:extLst>
        </p:cNvPr>
        <p:cNvGrpSpPr/>
        <p:nvPr/>
      </p:nvGrpSpPr>
      <p:grpSpPr>
        <a:xfrm>
          <a:off x="0" y="0"/>
          <a:ext cx="0" cy="0"/>
          <a:chOff x="0" y="0"/>
          <a:chExt cx="0" cy="0"/>
        </a:xfrm>
      </p:grpSpPr>
      <p:sp>
        <p:nvSpPr>
          <p:cNvPr id="3" name="Google Shape;102;p1">
            <a:extLst>
              <a:ext uri="{FF2B5EF4-FFF2-40B4-BE49-F238E27FC236}">
                <a16:creationId xmlns:a16="http://schemas.microsoft.com/office/drawing/2014/main" id="{9AA713DF-4457-856D-7DEB-812169811DB1}"/>
              </a:ext>
            </a:extLst>
          </p:cNvPr>
          <p:cNvSpPr txBox="1"/>
          <p:nvPr/>
        </p:nvSpPr>
        <p:spPr>
          <a:xfrm>
            <a:off x="508754" y="494564"/>
            <a:ext cx="5948068" cy="655908"/>
          </a:xfrm>
          <a:prstGeom prst="rect">
            <a:avLst/>
          </a:prstGeom>
          <a:noFill/>
          <a:ln>
            <a:noFill/>
          </a:ln>
        </p:spPr>
        <p:txBody>
          <a:bodyPr spcFirstLastPara="1" wrap="square" lIns="91450" tIns="45700" rIns="91450" bIns="45700" anchor="t" anchorCtr="0">
            <a:spAutoFit/>
          </a:bodyPr>
          <a:lstStyle/>
          <a:p>
            <a:pPr>
              <a:lnSpc>
                <a:spcPct val="107000"/>
              </a:lnSpc>
              <a:spcBef>
                <a:spcPts val="200"/>
              </a:spcBef>
              <a:spcAft>
                <a:spcPts val="600"/>
              </a:spcAft>
            </a:pPr>
            <a:r>
              <a:rPr lang="en-CA" sz="2800" b="1" kern="100" dirty="0">
                <a:solidFill>
                  <a:srgbClr val="1F3248"/>
                </a:solidFill>
                <a:effectLst/>
                <a:latin typeface="+mj-lt"/>
                <a:ea typeface="Times New Roman" panose="02020603050405020304" pitchFamily="18" charset="0"/>
                <a:cs typeface="Times New Roman" panose="02020603050405020304" pitchFamily="18" charset="0"/>
              </a:rPr>
              <a:t>Message </a:t>
            </a:r>
            <a:r>
              <a:rPr lang="en-CA" sz="2800" b="1" kern="100" dirty="0">
                <a:solidFill>
                  <a:srgbClr val="49B461"/>
                </a:solidFill>
                <a:effectLst/>
                <a:latin typeface="+mj-lt"/>
                <a:ea typeface="Times New Roman" panose="02020603050405020304" pitchFamily="18" charset="0"/>
                <a:cs typeface="Times New Roman" panose="02020603050405020304" pitchFamily="18" charset="0"/>
              </a:rPr>
              <a:t>Bank</a:t>
            </a:r>
          </a:p>
        </p:txBody>
      </p:sp>
      <p:cxnSp>
        <p:nvCxnSpPr>
          <p:cNvPr id="9" name="Straight Connector 8">
            <a:extLst>
              <a:ext uri="{FF2B5EF4-FFF2-40B4-BE49-F238E27FC236}">
                <a16:creationId xmlns:a16="http://schemas.microsoft.com/office/drawing/2014/main" id="{B52A05B6-A06B-4962-26EA-17BAC3F5D809}"/>
              </a:ext>
            </a:extLst>
          </p:cNvPr>
          <p:cNvCxnSpPr/>
          <p:nvPr/>
        </p:nvCxnSpPr>
        <p:spPr>
          <a:xfrm>
            <a:off x="626637" y="1139686"/>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8F2B5DB4-AEDF-70AA-B309-A22D41AB5BF3}"/>
              </a:ext>
            </a:extLst>
          </p:cNvPr>
          <p:cNvSpPr/>
          <p:nvPr/>
        </p:nvSpPr>
        <p:spPr>
          <a:xfrm>
            <a:off x="626637" y="1516566"/>
            <a:ext cx="5706974" cy="1315845"/>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AC63963-165F-330E-A858-DACA193ACF01}"/>
              </a:ext>
            </a:extLst>
          </p:cNvPr>
          <p:cNvSpPr txBox="1"/>
          <p:nvPr/>
        </p:nvSpPr>
        <p:spPr>
          <a:xfrm>
            <a:off x="840372" y="1569816"/>
            <a:ext cx="5391191" cy="1228157"/>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Around the world populations are rapidly ageing. The share of the global population over 60 years of age is expected to nearly double over the next 3 decades, reaching 22% by 2050.  Vision is a key consideration to ensure healthy ageing for this growing population of older people. </a:t>
            </a:r>
            <a:endParaRPr lang="en-CA" kern="100" dirty="0">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09791AF-6C2C-564B-045C-6B921FA37C83}"/>
              </a:ext>
            </a:extLst>
          </p:cNvPr>
          <p:cNvSpPr txBox="1"/>
          <p:nvPr/>
        </p:nvSpPr>
        <p:spPr>
          <a:xfrm>
            <a:off x="754712" y="2830493"/>
            <a:ext cx="5507300" cy="252633"/>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Ageing eye, population ageing</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B5E7B67-E3EC-A9D9-8648-308F3C8AB395}"/>
              </a:ext>
            </a:extLst>
          </p:cNvPr>
          <p:cNvPicPr>
            <a:picLocks noChangeAspect="1"/>
          </p:cNvPicPr>
          <p:nvPr/>
        </p:nvPicPr>
        <p:blipFill>
          <a:blip r:embed="rId2"/>
          <a:stretch>
            <a:fillRect/>
          </a:stretch>
        </p:blipFill>
        <p:spPr>
          <a:xfrm>
            <a:off x="547907" y="1634029"/>
            <a:ext cx="206806" cy="206806"/>
          </a:xfrm>
          <a:prstGeom prst="rect">
            <a:avLst/>
          </a:prstGeom>
        </p:spPr>
      </p:pic>
      <p:sp>
        <p:nvSpPr>
          <p:cNvPr id="19" name="TextBox 18">
            <a:extLst>
              <a:ext uri="{FF2B5EF4-FFF2-40B4-BE49-F238E27FC236}">
                <a16:creationId xmlns:a16="http://schemas.microsoft.com/office/drawing/2014/main" id="{03C1BB88-E594-3EF9-2AA1-E9165663E1A1}"/>
              </a:ext>
            </a:extLst>
          </p:cNvPr>
          <p:cNvSpPr txBox="1"/>
          <p:nvPr/>
        </p:nvSpPr>
        <p:spPr>
          <a:xfrm>
            <a:off x="524389" y="1597425"/>
            <a:ext cx="206806" cy="280013"/>
          </a:xfrm>
          <a:prstGeom prst="rect">
            <a:avLst/>
          </a:prstGeom>
          <a:noFill/>
        </p:spPr>
        <p:txBody>
          <a:bodyPr wrap="square" rtlCol="0">
            <a:spAutoFit/>
          </a:bodyPr>
          <a:lstStyle/>
          <a:p>
            <a:pPr lvl="0">
              <a:lnSpc>
                <a:spcPct val="107000"/>
              </a:lnSpc>
              <a:spcAft>
                <a:spcPts val="600"/>
              </a:spcAft>
            </a:pPr>
            <a:r>
              <a:rPr lang="es-ES" sz="1200" b="1" dirty="0">
                <a:solidFill>
                  <a:srgbClr val="FFFFFF"/>
                </a:solidFill>
                <a:effectLst/>
                <a:latin typeface="Calibri" panose="020F0502020204030204" pitchFamily="34" charset="0"/>
                <a:ea typeface="Calibri" panose="020F0502020204030204" pitchFamily="34" charset="0"/>
              </a:rPr>
              <a:t>1</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20" name="Rounded Rectangle 19">
            <a:extLst>
              <a:ext uri="{FF2B5EF4-FFF2-40B4-BE49-F238E27FC236}">
                <a16:creationId xmlns:a16="http://schemas.microsoft.com/office/drawing/2014/main" id="{05DD3E68-68CE-26EB-538C-CEE844D6B11F}"/>
              </a:ext>
            </a:extLst>
          </p:cNvPr>
          <p:cNvSpPr/>
          <p:nvPr/>
        </p:nvSpPr>
        <p:spPr>
          <a:xfrm>
            <a:off x="626637" y="3363753"/>
            <a:ext cx="5706974" cy="1511919"/>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7FAA68A-2F2E-EF46-EB85-015EEE8811D2}"/>
              </a:ext>
            </a:extLst>
          </p:cNvPr>
          <p:cNvSpPr txBox="1"/>
          <p:nvPr/>
        </p:nvSpPr>
        <p:spPr>
          <a:xfrm>
            <a:off x="809924" y="3417003"/>
            <a:ext cx="5421639" cy="1458669"/>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Ageing is one of the risk factors for many eye conditions which can lead to vision impairment. </a:t>
            </a:r>
            <a:r>
              <a:rPr lang="en-CA" dirty="0">
                <a:effectLst/>
                <a:latin typeface="+mn-lt"/>
                <a:ea typeface="Calibri" panose="020F0502020204030204" pitchFamily="34" charset="0"/>
                <a:cs typeface="Times New Roman" panose="02020603050405020304" pitchFamily="18" charset="0"/>
              </a:rPr>
              <a:t>While there are many eye conditions associated with ageing, certain eye diseases may occur at birth or earlier in life. Attention is equally needed to promote healthy ageing and good health later in life for those living with low vision from an early age. </a:t>
            </a:r>
            <a:endParaRPr lang="en-CA" kern="100" dirty="0">
              <a:effectLst/>
              <a:latin typeface="+mn-l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94DFCB1-8DDE-116B-5A65-691B21430007}"/>
              </a:ext>
            </a:extLst>
          </p:cNvPr>
          <p:cNvSpPr txBox="1"/>
          <p:nvPr/>
        </p:nvSpPr>
        <p:spPr>
          <a:xfrm>
            <a:off x="751868" y="4928922"/>
            <a:ext cx="5507300" cy="260328"/>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a:t>
            </a:r>
            <a:r>
              <a:rPr lang="es-ES" sz="1050" dirty="0" err="1">
                <a:effectLst/>
                <a:latin typeface="+mn-lt"/>
                <a:ea typeface="Calibri" panose="020F0502020204030204" pitchFamily="34" charset="0"/>
              </a:rPr>
              <a:t>Older</a:t>
            </a:r>
            <a:r>
              <a:rPr lang="es-ES" sz="1050" dirty="0">
                <a:effectLst/>
                <a:latin typeface="+mn-lt"/>
                <a:ea typeface="Calibri" panose="020F0502020204030204" pitchFamily="34" charset="0"/>
              </a:rPr>
              <a:t> </a:t>
            </a:r>
            <a:r>
              <a:rPr lang="es-ES" sz="1050" dirty="0" err="1">
                <a:effectLst/>
                <a:latin typeface="+mn-lt"/>
                <a:ea typeface="Calibri" panose="020F0502020204030204" pitchFamily="34" charset="0"/>
              </a:rPr>
              <a:t>people</a:t>
            </a:r>
            <a:r>
              <a:rPr lang="es-ES" sz="1050" dirty="0">
                <a:effectLst/>
                <a:latin typeface="+mn-lt"/>
                <a:ea typeface="Calibri" panose="020F0502020204030204" pitchFamily="34" charset="0"/>
              </a:rPr>
              <a:t>, </a:t>
            </a:r>
            <a:r>
              <a:rPr lang="es-ES" sz="1050" dirty="0" err="1">
                <a:effectLst/>
                <a:latin typeface="+mn-lt"/>
                <a:ea typeface="Calibri" panose="020F0502020204030204" pitchFamily="34" charset="0"/>
              </a:rPr>
              <a:t>vision</a:t>
            </a:r>
            <a:r>
              <a:rPr lang="es-ES" sz="1050" dirty="0">
                <a:effectLst/>
                <a:latin typeface="+mn-lt"/>
                <a:ea typeface="Calibri" panose="020F0502020204030204" pitchFamily="34" charset="0"/>
              </a:rPr>
              <a:t> </a:t>
            </a:r>
            <a:r>
              <a:rPr lang="es-ES" sz="1050" dirty="0" err="1">
                <a:effectLst/>
                <a:latin typeface="+mn-lt"/>
                <a:ea typeface="Calibri" panose="020F0502020204030204" pitchFamily="34" charset="0"/>
              </a:rPr>
              <a:t>loss</a:t>
            </a:r>
            <a:endParaRPr lang="en-CA" sz="1050" kern="100" dirty="0">
              <a:effectLst/>
              <a:latin typeface="+mn-lt"/>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E316DD49-CDF5-3B5B-0F2B-BA0023530156}"/>
              </a:ext>
            </a:extLst>
          </p:cNvPr>
          <p:cNvPicPr>
            <a:picLocks noChangeAspect="1"/>
          </p:cNvPicPr>
          <p:nvPr/>
        </p:nvPicPr>
        <p:blipFill>
          <a:blip r:embed="rId2"/>
          <a:stretch>
            <a:fillRect/>
          </a:stretch>
        </p:blipFill>
        <p:spPr>
          <a:xfrm>
            <a:off x="547907" y="3481216"/>
            <a:ext cx="206806" cy="206806"/>
          </a:xfrm>
          <a:prstGeom prst="rect">
            <a:avLst/>
          </a:prstGeom>
        </p:spPr>
      </p:pic>
      <p:sp>
        <p:nvSpPr>
          <p:cNvPr id="24" name="TextBox 23">
            <a:extLst>
              <a:ext uri="{FF2B5EF4-FFF2-40B4-BE49-F238E27FC236}">
                <a16:creationId xmlns:a16="http://schemas.microsoft.com/office/drawing/2014/main" id="{D8E08E0A-F54C-8504-CA70-887CD7BC0D75}"/>
              </a:ext>
            </a:extLst>
          </p:cNvPr>
          <p:cNvSpPr txBox="1"/>
          <p:nvPr/>
        </p:nvSpPr>
        <p:spPr>
          <a:xfrm>
            <a:off x="524389" y="3444612"/>
            <a:ext cx="206806"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2</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30" name="Rounded Rectangle 29">
            <a:extLst>
              <a:ext uri="{FF2B5EF4-FFF2-40B4-BE49-F238E27FC236}">
                <a16:creationId xmlns:a16="http://schemas.microsoft.com/office/drawing/2014/main" id="{E279352F-E22A-1E01-6A5F-530D0904EEE1}"/>
              </a:ext>
            </a:extLst>
          </p:cNvPr>
          <p:cNvSpPr/>
          <p:nvPr/>
        </p:nvSpPr>
        <p:spPr>
          <a:xfrm>
            <a:off x="650155" y="5466036"/>
            <a:ext cx="5706974" cy="112897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01DBF8E-A0F1-7231-7056-E51CABC0E4AB}"/>
              </a:ext>
            </a:extLst>
          </p:cNvPr>
          <p:cNvSpPr txBox="1"/>
          <p:nvPr/>
        </p:nvSpPr>
        <p:spPr>
          <a:xfrm>
            <a:off x="833442" y="5519285"/>
            <a:ext cx="5421639" cy="997645"/>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An estimated 73% of people living with avoidable vision impairment are older people; that is 800 million people globally. This number will increase as the population ages, reaching 1.28 billion people by 2050.</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9EA50788-4299-8E05-CBB7-2C4E2DE3F5CC}"/>
              </a:ext>
            </a:extLst>
          </p:cNvPr>
          <p:cNvSpPr txBox="1"/>
          <p:nvPr/>
        </p:nvSpPr>
        <p:spPr>
          <a:xfrm>
            <a:off x="790611" y="6648259"/>
            <a:ext cx="5507300" cy="252633"/>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Older people, population ageing, vision loss</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91EFC6C2-4F10-8F11-E97A-B046AF6AE557}"/>
              </a:ext>
            </a:extLst>
          </p:cNvPr>
          <p:cNvPicPr>
            <a:picLocks noChangeAspect="1"/>
          </p:cNvPicPr>
          <p:nvPr/>
        </p:nvPicPr>
        <p:blipFill>
          <a:blip r:embed="rId2"/>
          <a:stretch>
            <a:fillRect/>
          </a:stretch>
        </p:blipFill>
        <p:spPr>
          <a:xfrm>
            <a:off x="571425" y="5583498"/>
            <a:ext cx="206806" cy="206806"/>
          </a:xfrm>
          <a:prstGeom prst="rect">
            <a:avLst/>
          </a:prstGeom>
        </p:spPr>
      </p:pic>
      <p:sp>
        <p:nvSpPr>
          <p:cNvPr id="35" name="TextBox 34">
            <a:extLst>
              <a:ext uri="{FF2B5EF4-FFF2-40B4-BE49-F238E27FC236}">
                <a16:creationId xmlns:a16="http://schemas.microsoft.com/office/drawing/2014/main" id="{0C1D482D-0A74-C787-4717-5553FED5B74D}"/>
              </a:ext>
            </a:extLst>
          </p:cNvPr>
          <p:cNvSpPr txBox="1"/>
          <p:nvPr/>
        </p:nvSpPr>
        <p:spPr>
          <a:xfrm>
            <a:off x="547907" y="5546894"/>
            <a:ext cx="206806"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36" name="Rounded Rectangle 35">
            <a:extLst>
              <a:ext uri="{FF2B5EF4-FFF2-40B4-BE49-F238E27FC236}">
                <a16:creationId xmlns:a16="http://schemas.microsoft.com/office/drawing/2014/main" id="{8106CF0D-33ED-17E9-8D51-B3318629B24A}"/>
              </a:ext>
            </a:extLst>
          </p:cNvPr>
          <p:cNvSpPr/>
          <p:nvPr/>
        </p:nvSpPr>
        <p:spPr>
          <a:xfrm>
            <a:off x="650155" y="7185374"/>
            <a:ext cx="5706974" cy="112897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DA88689-5C12-0543-1CA0-EA9AA6ADAB64}"/>
              </a:ext>
            </a:extLst>
          </p:cNvPr>
          <p:cNvSpPr txBox="1"/>
          <p:nvPr/>
        </p:nvSpPr>
        <p:spPr>
          <a:xfrm>
            <a:off x="833442" y="7270897"/>
            <a:ext cx="5421639" cy="997645"/>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According to the Global Burden of Diseases Study, age-related losses in sensory functions, including vision and hearing, account for most of the burden of disability in older age, and contribute to declines in physical and mental health. </a:t>
            </a:r>
            <a:endParaRPr lang="en-CA" kern="100" dirty="0">
              <a:effectLst/>
              <a:latin typeface="+mn-lt"/>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0C279292-DDEF-B965-0CFF-07D92DDF3421}"/>
              </a:ext>
            </a:extLst>
          </p:cNvPr>
          <p:cNvSpPr txBox="1"/>
          <p:nvPr/>
        </p:nvSpPr>
        <p:spPr>
          <a:xfrm>
            <a:off x="790611" y="8367597"/>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Older people, vision loss, ageing health </a:t>
            </a:r>
            <a:endParaRPr lang="en-CA" sz="1050" kern="100" dirty="0">
              <a:effectLst/>
              <a:latin typeface="+mn-lt"/>
              <a:ea typeface="Calibri" panose="020F0502020204030204" pitchFamily="34" charset="0"/>
              <a:cs typeface="Times New Roman" panose="02020603050405020304" pitchFamily="18" charset="0"/>
            </a:endParaRPr>
          </a:p>
        </p:txBody>
      </p:sp>
      <p:pic>
        <p:nvPicPr>
          <p:cNvPr id="39" name="Picture 38">
            <a:extLst>
              <a:ext uri="{FF2B5EF4-FFF2-40B4-BE49-F238E27FC236}">
                <a16:creationId xmlns:a16="http://schemas.microsoft.com/office/drawing/2014/main" id="{F2357693-A6DA-533D-D9C6-EA06B177D1EC}"/>
              </a:ext>
            </a:extLst>
          </p:cNvPr>
          <p:cNvPicPr>
            <a:picLocks noChangeAspect="1"/>
          </p:cNvPicPr>
          <p:nvPr/>
        </p:nvPicPr>
        <p:blipFill>
          <a:blip r:embed="rId2"/>
          <a:stretch>
            <a:fillRect/>
          </a:stretch>
        </p:blipFill>
        <p:spPr>
          <a:xfrm>
            <a:off x="571425" y="7302836"/>
            <a:ext cx="206806" cy="206806"/>
          </a:xfrm>
          <a:prstGeom prst="rect">
            <a:avLst/>
          </a:prstGeom>
        </p:spPr>
      </p:pic>
      <p:sp>
        <p:nvSpPr>
          <p:cNvPr id="40" name="TextBox 39">
            <a:extLst>
              <a:ext uri="{FF2B5EF4-FFF2-40B4-BE49-F238E27FC236}">
                <a16:creationId xmlns:a16="http://schemas.microsoft.com/office/drawing/2014/main" id="{0D5A37BA-2FB0-A0BB-308C-2419E99D9B12}"/>
              </a:ext>
            </a:extLst>
          </p:cNvPr>
          <p:cNvSpPr txBox="1"/>
          <p:nvPr/>
        </p:nvSpPr>
        <p:spPr>
          <a:xfrm>
            <a:off x="547907" y="7266232"/>
            <a:ext cx="206806"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A6A058D6-DC73-B8D4-59DA-F042877149F6}"/>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47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2E6B-3381-8627-DDF5-A4F6692C95C2}"/>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A803968E-151F-87D4-FF25-41EEC820F7A3}"/>
              </a:ext>
            </a:extLst>
          </p:cNvPr>
          <p:cNvSpPr/>
          <p:nvPr/>
        </p:nvSpPr>
        <p:spPr>
          <a:xfrm>
            <a:off x="626637" y="290269"/>
            <a:ext cx="5706974" cy="1315845"/>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63ED58E-802C-AF33-570E-4BF30D5A9C7E}"/>
              </a:ext>
            </a:extLst>
          </p:cNvPr>
          <p:cNvSpPr txBox="1"/>
          <p:nvPr/>
        </p:nvSpPr>
        <p:spPr>
          <a:xfrm>
            <a:off x="840372" y="343519"/>
            <a:ext cx="5391191" cy="1228157"/>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Vision health is a key component of intrinsic capacity and therefore healthy ageing. Intrinsic capacity is defined as a person’s physical and mental capacities and includes six domains: cognition, locomotion, psychological, vitality and sensory, which includes visual capacity. </a:t>
            </a:r>
            <a:endParaRPr lang="en-CA" kern="100" dirty="0">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0ECACA8-12CE-5E10-72F2-256D8FB281C3}"/>
              </a:ext>
            </a:extLst>
          </p:cNvPr>
          <p:cNvSpPr txBox="1"/>
          <p:nvPr/>
        </p:nvSpPr>
        <p:spPr>
          <a:xfrm>
            <a:off x="754712" y="1604196"/>
            <a:ext cx="5507300" cy="252633"/>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Vision health, healthy ageing, intrinsic capacity</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9E4D4A-A2FF-E0BA-0834-86C3DB0E85AC}"/>
              </a:ext>
            </a:extLst>
          </p:cNvPr>
          <p:cNvPicPr>
            <a:picLocks noChangeAspect="1"/>
          </p:cNvPicPr>
          <p:nvPr/>
        </p:nvPicPr>
        <p:blipFill>
          <a:blip r:embed="rId3"/>
          <a:stretch>
            <a:fillRect/>
          </a:stretch>
        </p:blipFill>
        <p:spPr>
          <a:xfrm>
            <a:off x="547907" y="407732"/>
            <a:ext cx="206806" cy="206806"/>
          </a:xfrm>
          <a:prstGeom prst="rect">
            <a:avLst/>
          </a:prstGeom>
        </p:spPr>
      </p:pic>
      <p:sp>
        <p:nvSpPr>
          <p:cNvPr id="19" name="TextBox 18">
            <a:extLst>
              <a:ext uri="{FF2B5EF4-FFF2-40B4-BE49-F238E27FC236}">
                <a16:creationId xmlns:a16="http://schemas.microsoft.com/office/drawing/2014/main" id="{41C66E8C-55F1-5BAD-49D5-03D36CD39FB8}"/>
              </a:ext>
            </a:extLst>
          </p:cNvPr>
          <p:cNvSpPr txBox="1"/>
          <p:nvPr/>
        </p:nvSpPr>
        <p:spPr>
          <a:xfrm>
            <a:off x="524389" y="371128"/>
            <a:ext cx="206806" cy="280013"/>
          </a:xfrm>
          <a:prstGeom prst="rect">
            <a:avLst/>
          </a:prstGeom>
          <a:noFill/>
        </p:spPr>
        <p:txBody>
          <a:bodyPr wrap="square" rtlCol="0">
            <a:spAutoFit/>
          </a:bodyPr>
          <a:lstStyle/>
          <a:p>
            <a:pPr lvl="0">
              <a:lnSpc>
                <a:spcPct val="107000"/>
              </a:lnSpc>
              <a:spcAft>
                <a:spcPts val="600"/>
              </a:spcAft>
            </a:pPr>
            <a:r>
              <a:rPr lang="es-ES" sz="1200" b="1" dirty="0">
                <a:solidFill>
                  <a:srgbClr val="FFFFFF"/>
                </a:solidFill>
                <a:effectLst/>
                <a:latin typeface="Calibri" panose="020F0502020204030204" pitchFamily="34" charset="0"/>
                <a:ea typeface="Calibri" panose="020F0502020204030204" pitchFamily="34" charset="0"/>
              </a:rPr>
              <a:t>5</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20" name="Rounded Rectangle 19">
            <a:extLst>
              <a:ext uri="{FF2B5EF4-FFF2-40B4-BE49-F238E27FC236}">
                <a16:creationId xmlns:a16="http://schemas.microsoft.com/office/drawing/2014/main" id="{F11D86CA-01FB-5B48-679C-E2DA8FA1F5B9}"/>
              </a:ext>
            </a:extLst>
          </p:cNvPr>
          <p:cNvSpPr/>
          <p:nvPr/>
        </p:nvSpPr>
        <p:spPr>
          <a:xfrm>
            <a:off x="626637" y="2041204"/>
            <a:ext cx="5706974" cy="960273"/>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CAA11AC-3975-AB61-2ADB-A75A26F9BBFD}"/>
              </a:ext>
            </a:extLst>
          </p:cNvPr>
          <p:cNvSpPr txBox="1"/>
          <p:nvPr/>
        </p:nvSpPr>
        <p:spPr>
          <a:xfrm>
            <a:off x="809924" y="2143441"/>
            <a:ext cx="5421639" cy="772199"/>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Vision loss can affect the ability for older people to meet their basic needs, contribute to society, learn, grow, and make decisions, develop and maintain relationships and stay mobile. </a:t>
            </a:r>
            <a:endParaRPr lang="en-CA" kern="100" dirty="0">
              <a:effectLst/>
              <a:latin typeface="+mn-l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1A69CA0-C65F-9605-F04E-ED1FB929AAEA}"/>
              </a:ext>
            </a:extLst>
          </p:cNvPr>
          <p:cNvSpPr txBox="1"/>
          <p:nvPr/>
        </p:nvSpPr>
        <p:spPr>
          <a:xfrm>
            <a:off x="809924" y="3025624"/>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a:t>
            </a:r>
            <a:r>
              <a:rPr lang="en-GB" sz="1050" dirty="0">
                <a:effectLst/>
                <a:latin typeface="Calibri" panose="020F0502020204030204" pitchFamily="34" charset="0"/>
                <a:ea typeface="Calibri" panose="020F0502020204030204" pitchFamily="34" charset="0"/>
              </a:rPr>
              <a:t>Vision loss, healthy ageing </a:t>
            </a:r>
            <a:endParaRPr lang="en-CA" sz="1050" kern="100" dirty="0">
              <a:effectLst/>
              <a:latin typeface="+mn-lt"/>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AB20E0D9-3346-A88B-3CDC-063EEF1ADC7B}"/>
              </a:ext>
            </a:extLst>
          </p:cNvPr>
          <p:cNvPicPr>
            <a:picLocks noChangeAspect="1"/>
          </p:cNvPicPr>
          <p:nvPr/>
        </p:nvPicPr>
        <p:blipFill>
          <a:blip r:embed="rId3"/>
          <a:stretch>
            <a:fillRect/>
          </a:stretch>
        </p:blipFill>
        <p:spPr>
          <a:xfrm>
            <a:off x="547907" y="2158667"/>
            <a:ext cx="206806" cy="206806"/>
          </a:xfrm>
          <a:prstGeom prst="rect">
            <a:avLst/>
          </a:prstGeom>
        </p:spPr>
      </p:pic>
      <p:sp>
        <p:nvSpPr>
          <p:cNvPr id="24" name="TextBox 23">
            <a:extLst>
              <a:ext uri="{FF2B5EF4-FFF2-40B4-BE49-F238E27FC236}">
                <a16:creationId xmlns:a16="http://schemas.microsoft.com/office/drawing/2014/main" id="{F1A45322-02CE-8D1B-9FCF-6ADCE3288457}"/>
              </a:ext>
            </a:extLst>
          </p:cNvPr>
          <p:cNvSpPr txBox="1"/>
          <p:nvPr/>
        </p:nvSpPr>
        <p:spPr>
          <a:xfrm>
            <a:off x="524389" y="2122063"/>
            <a:ext cx="206806"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6</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30" name="Rounded Rectangle 29">
            <a:extLst>
              <a:ext uri="{FF2B5EF4-FFF2-40B4-BE49-F238E27FC236}">
                <a16:creationId xmlns:a16="http://schemas.microsoft.com/office/drawing/2014/main" id="{DAE02DFA-C0E2-7456-16FE-A47FF671098F}"/>
              </a:ext>
            </a:extLst>
          </p:cNvPr>
          <p:cNvSpPr/>
          <p:nvPr/>
        </p:nvSpPr>
        <p:spPr>
          <a:xfrm>
            <a:off x="626637" y="3432279"/>
            <a:ext cx="5706974" cy="897741"/>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7119DD6-F2A3-D53E-8C4E-CE8350C8C6C6}"/>
              </a:ext>
            </a:extLst>
          </p:cNvPr>
          <p:cNvSpPr txBox="1"/>
          <p:nvPr/>
        </p:nvSpPr>
        <p:spPr>
          <a:xfrm>
            <a:off x="809924" y="3534515"/>
            <a:ext cx="5421639" cy="772199"/>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Beyond the individual, vision loss impacts economies and societies as a whole. It contributes to productivity loss, health care system burden and caregiver burden. </a:t>
            </a:r>
            <a:endParaRPr lang="en-CA" kern="100" dirty="0">
              <a:effectLst/>
              <a:latin typeface="+mn-lt"/>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4C7E134F-F31E-0070-EB29-B0574EFEDF46}"/>
              </a:ext>
            </a:extLst>
          </p:cNvPr>
          <p:cNvSpPr txBox="1"/>
          <p:nvPr/>
        </p:nvSpPr>
        <p:spPr>
          <a:xfrm>
            <a:off x="809924" y="4415543"/>
            <a:ext cx="5507300" cy="252633"/>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Older people, population ageing, vision loss</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112CFD28-3471-7CA3-7AC0-F37676E7E0E0}"/>
              </a:ext>
            </a:extLst>
          </p:cNvPr>
          <p:cNvPicPr>
            <a:picLocks noChangeAspect="1"/>
          </p:cNvPicPr>
          <p:nvPr/>
        </p:nvPicPr>
        <p:blipFill>
          <a:blip r:embed="rId3"/>
          <a:stretch>
            <a:fillRect/>
          </a:stretch>
        </p:blipFill>
        <p:spPr>
          <a:xfrm>
            <a:off x="547907" y="3549741"/>
            <a:ext cx="206806" cy="206806"/>
          </a:xfrm>
          <a:prstGeom prst="rect">
            <a:avLst/>
          </a:prstGeom>
        </p:spPr>
      </p:pic>
      <p:sp>
        <p:nvSpPr>
          <p:cNvPr id="35" name="TextBox 34">
            <a:extLst>
              <a:ext uri="{FF2B5EF4-FFF2-40B4-BE49-F238E27FC236}">
                <a16:creationId xmlns:a16="http://schemas.microsoft.com/office/drawing/2014/main" id="{5C066922-4AF5-73B0-5C33-803C60314039}"/>
              </a:ext>
            </a:extLst>
          </p:cNvPr>
          <p:cNvSpPr txBox="1"/>
          <p:nvPr/>
        </p:nvSpPr>
        <p:spPr>
          <a:xfrm>
            <a:off x="524389" y="3513137"/>
            <a:ext cx="206806"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36" name="Rounded Rectangle 35">
            <a:extLst>
              <a:ext uri="{FF2B5EF4-FFF2-40B4-BE49-F238E27FC236}">
                <a16:creationId xmlns:a16="http://schemas.microsoft.com/office/drawing/2014/main" id="{97F11235-325C-386E-01D4-040C0B3201B4}"/>
              </a:ext>
            </a:extLst>
          </p:cNvPr>
          <p:cNvSpPr/>
          <p:nvPr/>
        </p:nvSpPr>
        <p:spPr>
          <a:xfrm>
            <a:off x="650155" y="4840043"/>
            <a:ext cx="5706974" cy="1489786"/>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98D7FA4-C7E0-45CD-8EA8-8852E9152BC2}"/>
              </a:ext>
            </a:extLst>
          </p:cNvPr>
          <p:cNvSpPr txBox="1"/>
          <p:nvPr/>
        </p:nvSpPr>
        <p:spPr>
          <a:xfrm>
            <a:off x="833442" y="4925566"/>
            <a:ext cx="5421639" cy="1233223"/>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cs typeface="Times New Roman" panose="02020603050405020304" pitchFamily="18" charset="0"/>
              </a:rPr>
              <a:t>Older adults often face significant challenges in receiving support for low vision. These challenges include difficulties in accessing or using assistive technology, the burden of care experienced by family members and supporters, and the compounded burden of additional sensory losses, such as hearing loss.</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115A2759-A309-7446-2BB4-0A99DD56F193}"/>
              </a:ext>
            </a:extLst>
          </p:cNvPr>
          <p:cNvSpPr txBox="1"/>
          <p:nvPr/>
        </p:nvSpPr>
        <p:spPr>
          <a:xfrm>
            <a:off x="849829" y="6396935"/>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Vision loss, population ageing</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39" name="Picture 38">
            <a:extLst>
              <a:ext uri="{FF2B5EF4-FFF2-40B4-BE49-F238E27FC236}">
                <a16:creationId xmlns:a16="http://schemas.microsoft.com/office/drawing/2014/main" id="{B014A93F-F08E-062B-6F4A-5766D4F2BC7F}"/>
              </a:ext>
            </a:extLst>
          </p:cNvPr>
          <p:cNvPicPr>
            <a:picLocks noChangeAspect="1"/>
          </p:cNvPicPr>
          <p:nvPr/>
        </p:nvPicPr>
        <p:blipFill>
          <a:blip r:embed="rId3"/>
          <a:stretch>
            <a:fillRect/>
          </a:stretch>
        </p:blipFill>
        <p:spPr>
          <a:xfrm>
            <a:off x="571425" y="4957505"/>
            <a:ext cx="206806" cy="206806"/>
          </a:xfrm>
          <a:prstGeom prst="rect">
            <a:avLst/>
          </a:prstGeom>
        </p:spPr>
      </p:pic>
      <p:sp>
        <p:nvSpPr>
          <p:cNvPr id="40" name="TextBox 39">
            <a:extLst>
              <a:ext uri="{FF2B5EF4-FFF2-40B4-BE49-F238E27FC236}">
                <a16:creationId xmlns:a16="http://schemas.microsoft.com/office/drawing/2014/main" id="{A5414CDB-488B-642A-F6E8-3BAD7A77E163}"/>
              </a:ext>
            </a:extLst>
          </p:cNvPr>
          <p:cNvSpPr txBox="1"/>
          <p:nvPr/>
        </p:nvSpPr>
        <p:spPr>
          <a:xfrm>
            <a:off x="547907" y="4920901"/>
            <a:ext cx="206806"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2" name="Rounded Rectangle 1">
            <a:extLst>
              <a:ext uri="{FF2B5EF4-FFF2-40B4-BE49-F238E27FC236}">
                <a16:creationId xmlns:a16="http://schemas.microsoft.com/office/drawing/2014/main" id="{C9C829CA-6380-6298-3C32-761A0D3065F1}"/>
              </a:ext>
            </a:extLst>
          </p:cNvPr>
          <p:cNvSpPr/>
          <p:nvPr/>
        </p:nvSpPr>
        <p:spPr>
          <a:xfrm>
            <a:off x="673673" y="6821605"/>
            <a:ext cx="5706974" cy="909731"/>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2EB4C1-BBB2-7093-9469-26998629236D}"/>
              </a:ext>
            </a:extLst>
          </p:cNvPr>
          <p:cNvSpPr txBox="1"/>
          <p:nvPr/>
        </p:nvSpPr>
        <p:spPr>
          <a:xfrm>
            <a:off x="856960" y="6907128"/>
            <a:ext cx="5421639" cy="772199"/>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The patient journey to receiving eye care, including preventative screening, diagnosis, treatment, rehab and aids, is often riddled with complex pathways and barriers which impede access to care. </a:t>
            </a:r>
            <a:endParaRPr lang="en-CA" kern="100" dirty="0">
              <a:effectLst/>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6EA0DBF-1702-6151-2B5A-4F5327206A1B}"/>
              </a:ext>
            </a:extLst>
          </p:cNvPr>
          <p:cNvSpPr txBox="1"/>
          <p:nvPr/>
        </p:nvSpPr>
        <p:spPr>
          <a:xfrm>
            <a:off x="873347" y="7816859"/>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Healthy ageing, vision health, integrated care, person-centred care</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24EB4B1-6E9E-86FF-6B14-32C4F21F77C4}"/>
              </a:ext>
            </a:extLst>
          </p:cNvPr>
          <p:cNvPicPr>
            <a:picLocks noChangeAspect="1"/>
          </p:cNvPicPr>
          <p:nvPr/>
        </p:nvPicPr>
        <p:blipFill>
          <a:blip r:embed="rId3"/>
          <a:stretch>
            <a:fillRect/>
          </a:stretch>
        </p:blipFill>
        <p:spPr>
          <a:xfrm>
            <a:off x="594943" y="6939067"/>
            <a:ext cx="206806" cy="206806"/>
          </a:xfrm>
          <a:prstGeom prst="rect">
            <a:avLst/>
          </a:prstGeom>
        </p:spPr>
      </p:pic>
      <p:sp>
        <p:nvSpPr>
          <p:cNvPr id="10" name="TextBox 9">
            <a:extLst>
              <a:ext uri="{FF2B5EF4-FFF2-40B4-BE49-F238E27FC236}">
                <a16:creationId xmlns:a16="http://schemas.microsoft.com/office/drawing/2014/main" id="{C6CF09EA-ED02-DA09-6E00-790DA9F4A6FD}"/>
              </a:ext>
            </a:extLst>
          </p:cNvPr>
          <p:cNvSpPr txBox="1"/>
          <p:nvPr/>
        </p:nvSpPr>
        <p:spPr>
          <a:xfrm>
            <a:off x="571425" y="6902463"/>
            <a:ext cx="206806"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1F77CA91-544E-806C-32F1-8436A7FA2BC4}"/>
              </a:ext>
            </a:extLst>
          </p:cNvPr>
          <p:cNvSpPr/>
          <p:nvPr/>
        </p:nvSpPr>
        <p:spPr>
          <a:xfrm>
            <a:off x="673673" y="8293557"/>
            <a:ext cx="5706974" cy="1032368"/>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C0F7733-C384-6761-C6ED-CF72926A0699}"/>
              </a:ext>
            </a:extLst>
          </p:cNvPr>
          <p:cNvSpPr txBox="1"/>
          <p:nvPr/>
        </p:nvSpPr>
        <p:spPr>
          <a:xfrm>
            <a:off x="856960" y="8328280"/>
            <a:ext cx="5421639" cy="997645"/>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Optimizing capacities and abilities toward healthy ageing calls for a narrative around vision and ageing that makes the connection across sectors and disciplines toward a common agenda on vision health.</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C8922F0-FCDD-1A03-2312-44D1DB8CED45}"/>
              </a:ext>
            </a:extLst>
          </p:cNvPr>
          <p:cNvSpPr txBox="1"/>
          <p:nvPr/>
        </p:nvSpPr>
        <p:spPr>
          <a:xfrm>
            <a:off x="873347" y="9487491"/>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Healthy ageing, vision health</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B7A0BB49-5DC3-D6B6-2A29-5EF1E5B6D8AE}"/>
              </a:ext>
            </a:extLst>
          </p:cNvPr>
          <p:cNvPicPr>
            <a:picLocks noChangeAspect="1"/>
          </p:cNvPicPr>
          <p:nvPr/>
        </p:nvPicPr>
        <p:blipFill>
          <a:blip r:embed="rId3"/>
          <a:stretch>
            <a:fillRect/>
          </a:stretch>
        </p:blipFill>
        <p:spPr>
          <a:xfrm>
            <a:off x="594943" y="8411019"/>
            <a:ext cx="278404" cy="260554"/>
          </a:xfrm>
          <a:prstGeom prst="rect">
            <a:avLst/>
          </a:prstGeom>
        </p:spPr>
      </p:pic>
      <p:sp>
        <p:nvSpPr>
          <p:cNvPr id="17" name="TextBox 16">
            <a:extLst>
              <a:ext uri="{FF2B5EF4-FFF2-40B4-BE49-F238E27FC236}">
                <a16:creationId xmlns:a16="http://schemas.microsoft.com/office/drawing/2014/main" id="{29C1371C-080D-933A-01E3-1A1C11548710}"/>
              </a:ext>
            </a:extLst>
          </p:cNvPr>
          <p:cNvSpPr txBox="1"/>
          <p:nvPr/>
        </p:nvSpPr>
        <p:spPr>
          <a:xfrm>
            <a:off x="571425" y="8401289"/>
            <a:ext cx="432917"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36CBB090-BCC6-6992-1E68-0A7886CE2603}"/>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30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FDAC7-4F68-8991-DC66-4302A6E34DC4}"/>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3D4926A3-BA1D-DF06-3834-2B0DC2EABD68}"/>
              </a:ext>
            </a:extLst>
          </p:cNvPr>
          <p:cNvSpPr/>
          <p:nvPr/>
        </p:nvSpPr>
        <p:spPr>
          <a:xfrm>
            <a:off x="0" y="7060333"/>
            <a:ext cx="5832740" cy="19996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B52CAF2-BADF-F35A-86F8-5C5F604611B2}"/>
              </a:ext>
            </a:extLst>
          </p:cNvPr>
          <p:cNvSpPr/>
          <p:nvPr/>
        </p:nvSpPr>
        <p:spPr>
          <a:xfrm>
            <a:off x="0" y="6805175"/>
            <a:ext cx="6266100" cy="227999"/>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61BA10A-E3CF-4003-0749-AE5D49320EA1}"/>
              </a:ext>
            </a:extLst>
          </p:cNvPr>
          <p:cNvSpPr/>
          <p:nvPr/>
        </p:nvSpPr>
        <p:spPr>
          <a:xfrm>
            <a:off x="559126" y="518799"/>
            <a:ext cx="5706974" cy="1032368"/>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464BFA0-3AC1-30EA-1C18-57AD56A97C45}"/>
              </a:ext>
            </a:extLst>
          </p:cNvPr>
          <p:cNvSpPr txBox="1"/>
          <p:nvPr/>
        </p:nvSpPr>
        <p:spPr>
          <a:xfrm>
            <a:off x="758800" y="564141"/>
            <a:ext cx="5421639" cy="954107"/>
          </a:xfrm>
          <a:prstGeom prst="rect">
            <a:avLst/>
          </a:prstGeom>
          <a:noFill/>
        </p:spPr>
        <p:txBody>
          <a:bodyPr wrap="square" rtlCol="0">
            <a:spAutoFit/>
          </a:bodyPr>
          <a:lstStyle/>
          <a:p>
            <a:r>
              <a:rPr lang="en-CA" dirty="0">
                <a:effectLst/>
                <a:latin typeface="+mn-lt"/>
              </a:rPr>
              <a:t>Integrated People-centred Eye Care (IPEC) is the goal of the global eye health sector. It aims to support integration of eye health across health and social services and ensure access to eye care throughout life, from prevention to treatment and rehab.</a:t>
            </a:r>
          </a:p>
        </p:txBody>
      </p:sp>
      <p:sp>
        <p:nvSpPr>
          <p:cNvPr id="14" name="TextBox 13">
            <a:extLst>
              <a:ext uri="{FF2B5EF4-FFF2-40B4-BE49-F238E27FC236}">
                <a16:creationId xmlns:a16="http://schemas.microsoft.com/office/drawing/2014/main" id="{2D2BFD1A-401E-AD90-D7A6-94EE035F9F52}"/>
              </a:ext>
            </a:extLst>
          </p:cNvPr>
          <p:cNvSpPr txBox="1"/>
          <p:nvPr/>
        </p:nvSpPr>
        <p:spPr>
          <a:xfrm>
            <a:off x="758800" y="1622167"/>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Healthy ageing, vision health, integrated care, person-centred care</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E958F29B-CE33-FEAF-1984-BE69F6ED9FD3}"/>
              </a:ext>
            </a:extLst>
          </p:cNvPr>
          <p:cNvPicPr>
            <a:picLocks noChangeAspect="1"/>
          </p:cNvPicPr>
          <p:nvPr/>
        </p:nvPicPr>
        <p:blipFill>
          <a:blip r:embed="rId3"/>
          <a:stretch>
            <a:fillRect/>
          </a:stretch>
        </p:blipFill>
        <p:spPr>
          <a:xfrm>
            <a:off x="496783" y="513928"/>
            <a:ext cx="278404" cy="260554"/>
          </a:xfrm>
          <a:prstGeom prst="rect">
            <a:avLst/>
          </a:prstGeom>
        </p:spPr>
      </p:pic>
      <p:sp>
        <p:nvSpPr>
          <p:cNvPr id="17" name="TextBox 16">
            <a:extLst>
              <a:ext uri="{FF2B5EF4-FFF2-40B4-BE49-F238E27FC236}">
                <a16:creationId xmlns:a16="http://schemas.microsoft.com/office/drawing/2014/main" id="{997E5C70-3E7A-DDF8-9808-07D1AEB6AE04}"/>
              </a:ext>
            </a:extLst>
          </p:cNvPr>
          <p:cNvSpPr txBox="1"/>
          <p:nvPr/>
        </p:nvSpPr>
        <p:spPr>
          <a:xfrm>
            <a:off x="473265" y="504198"/>
            <a:ext cx="432917"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11</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3EE2D255-3A87-8EC4-CDDF-543887A7158B}"/>
              </a:ext>
            </a:extLst>
          </p:cNvPr>
          <p:cNvSpPr/>
          <p:nvPr/>
        </p:nvSpPr>
        <p:spPr>
          <a:xfrm>
            <a:off x="575513" y="1990862"/>
            <a:ext cx="5706974" cy="1509366"/>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E705C3-8071-63BB-FD1D-C806AF1BCBD4}"/>
              </a:ext>
            </a:extLst>
          </p:cNvPr>
          <p:cNvSpPr txBox="1"/>
          <p:nvPr/>
        </p:nvSpPr>
        <p:spPr>
          <a:xfrm>
            <a:off x="758800" y="2069545"/>
            <a:ext cx="5421639" cy="1384995"/>
          </a:xfrm>
          <a:prstGeom prst="rect">
            <a:avLst/>
          </a:prstGeom>
          <a:noFill/>
        </p:spPr>
        <p:txBody>
          <a:bodyPr wrap="square" rtlCol="0">
            <a:spAutoFit/>
          </a:bodyPr>
          <a:lstStyle/>
          <a:p>
            <a:r>
              <a:rPr lang="en-CA" dirty="0">
                <a:effectLst/>
                <a:latin typeface="+mn-lt"/>
              </a:rPr>
              <a:t>Integrated People-centred Eye Care aims to:</a:t>
            </a:r>
          </a:p>
          <a:p>
            <a:r>
              <a:rPr lang="en-CA" dirty="0">
                <a:effectLst/>
                <a:latin typeface="+mn-lt"/>
              </a:rPr>
              <a:t>1. Ensure eye health is embedded across health and social services</a:t>
            </a:r>
          </a:p>
          <a:p>
            <a:r>
              <a:rPr lang="en-CA" dirty="0">
                <a:effectLst/>
                <a:latin typeface="+mn-lt"/>
              </a:rPr>
              <a:t>2. Support delivery of services that consider people’s needs, preferences, and values</a:t>
            </a:r>
          </a:p>
          <a:p>
            <a:r>
              <a:rPr lang="en-CA" dirty="0">
                <a:effectLst/>
                <a:latin typeface="+mn-lt"/>
              </a:rPr>
              <a:t>3. Guarantee access to a continuum of eye care throughout life</a:t>
            </a:r>
          </a:p>
        </p:txBody>
      </p:sp>
      <p:pic>
        <p:nvPicPr>
          <p:cNvPr id="25" name="Picture 24">
            <a:extLst>
              <a:ext uri="{FF2B5EF4-FFF2-40B4-BE49-F238E27FC236}">
                <a16:creationId xmlns:a16="http://schemas.microsoft.com/office/drawing/2014/main" id="{0DFC1299-3F96-938C-BABC-BA9570813B21}"/>
              </a:ext>
            </a:extLst>
          </p:cNvPr>
          <p:cNvPicPr>
            <a:picLocks noChangeAspect="1"/>
          </p:cNvPicPr>
          <p:nvPr/>
        </p:nvPicPr>
        <p:blipFill>
          <a:blip r:embed="rId3"/>
          <a:stretch>
            <a:fillRect/>
          </a:stretch>
        </p:blipFill>
        <p:spPr>
          <a:xfrm>
            <a:off x="496783" y="2125908"/>
            <a:ext cx="278404" cy="260554"/>
          </a:xfrm>
          <a:prstGeom prst="rect">
            <a:avLst/>
          </a:prstGeom>
        </p:spPr>
      </p:pic>
      <p:sp>
        <p:nvSpPr>
          <p:cNvPr id="26" name="TextBox 25">
            <a:extLst>
              <a:ext uri="{FF2B5EF4-FFF2-40B4-BE49-F238E27FC236}">
                <a16:creationId xmlns:a16="http://schemas.microsoft.com/office/drawing/2014/main" id="{A53C6147-C875-0DEA-AD66-1CCE34830F05}"/>
              </a:ext>
            </a:extLst>
          </p:cNvPr>
          <p:cNvSpPr txBox="1"/>
          <p:nvPr/>
        </p:nvSpPr>
        <p:spPr>
          <a:xfrm>
            <a:off x="473265" y="2116178"/>
            <a:ext cx="432917"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27" name="Rounded Rectangle 26">
            <a:extLst>
              <a:ext uri="{FF2B5EF4-FFF2-40B4-BE49-F238E27FC236}">
                <a16:creationId xmlns:a16="http://schemas.microsoft.com/office/drawing/2014/main" id="{8CB08BB3-40F3-DCCA-CBEB-BF6922AB2C2B}"/>
              </a:ext>
            </a:extLst>
          </p:cNvPr>
          <p:cNvSpPr/>
          <p:nvPr/>
        </p:nvSpPr>
        <p:spPr>
          <a:xfrm>
            <a:off x="599031" y="4062256"/>
            <a:ext cx="5706974" cy="1279006"/>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5D0C8D2-A291-2EC0-D2FE-00DAA6FEDBAD}"/>
              </a:ext>
            </a:extLst>
          </p:cNvPr>
          <p:cNvSpPr txBox="1"/>
          <p:nvPr/>
        </p:nvSpPr>
        <p:spPr>
          <a:xfrm>
            <a:off x="782318" y="4096979"/>
            <a:ext cx="5421639" cy="1228157"/>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rPr>
              <a:t>The UN Decade of Healthy Ageing aims to improve the lives of older people through 4 key action areas. It provides an opportunity to enhance eye health for older people by targeting integrated care, age-friendly environments, combatting ageism, and long-term care services.</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685DCF2-402B-F548-64A9-8A2B499AF0BD}"/>
              </a:ext>
            </a:extLst>
          </p:cNvPr>
          <p:cNvSpPr txBox="1"/>
          <p:nvPr/>
        </p:nvSpPr>
        <p:spPr>
          <a:xfrm>
            <a:off x="798705" y="5373120"/>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Healthy ageing, vision health, integrated care</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CC0C9471-7EF6-E495-FBE3-7B2053E03663}"/>
              </a:ext>
            </a:extLst>
          </p:cNvPr>
          <p:cNvPicPr>
            <a:picLocks noChangeAspect="1"/>
          </p:cNvPicPr>
          <p:nvPr/>
        </p:nvPicPr>
        <p:blipFill>
          <a:blip r:embed="rId3"/>
          <a:stretch>
            <a:fillRect/>
          </a:stretch>
        </p:blipFill>
        <p:spPr>
          <a:xfrm>
            <a:off x="520301" y="4179718"/>
            <a:ext cx="278404" cy="260554"/>
          </a:xfrm>
          <a:prstGeom prst="rect">
            <a:avLst/>
          </a:prstGeom>
        </p:spPr>
      </p:pic>
      <p:sp>
        <p:nvSpPr>
          <p:cNvPr id="41" name="TextBox 40">
            <a:extLst>
              <a:ext uri="{FF2B5EF4-FFF2-40B4-BE49-F238E27FC236}">
                <a16:creationId xmlns:a16="http://schemas.microsoft.com/office/drawing/2014/main" id="{3F5EB1EF-A65F-5CC1-A119-258D1247BC50}"/>
              </a:ext>
            </a:extLst>
          </p:cNvPr>
          <p:cNvSpPr txBox="1"/>
          <p:nvPr/>
        </p:nvSpPr>
        <p:spPr>
          <a:xfrm>
            <a:off x="496783" y="4169988"/>
            <a:ext cx="432917" cy="280013"/>
          </a:xfrm>
          <a:prstGeom prst="rect">
            <a:avLst/>
          </a:prstGeom>
          <a:noFill/>
        </p:spPr>
        <p:txBody>
          <a:bodyPr wrap="square" rtlCol="0">
            <a:spAutoFit/>
          </a:bodyPr>
          <a:lstStyle/>
          <a:p>
            <a:pPr lvl="0">
              <a:lnSpc>
                <a:spcPct val="107000"/>
              </a:lnSpc>
              <a:spcAft>
                <a:spcPts val="600"/>
              </a:spcAft>
            </a:pPr>
            <a:r>
              <a:rPr lang="es-ES" sz="1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13</a:t>
            </a:r>
            <a:endParaRPr lang="en-CA" sz="1200" b="1" kern="100" dirty="0">
              <a:solidFill>
                <a:srgbClr val="FFFFFF"/>
              </a:solidFill>
              <a:effectLst/>
              <a:latin typeface="+mn-l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C26F177C-6A30-8F71-4ACB-F6230FB5C64F}"/>
              </a:ext>
            </a:extLst>
          </p:cNvPr>
          <p:cNvSpPr txBox="1"/>
          <p:nvPr/>
        </p:nvSpPr>
        <p:spPr>
          <a:xfrm>
            <a:off x="775187" y="3538630"/>
            <a:ext cx="5507300" cy="256480"/>
          </a:xfrm>
          <a:prstGeom prst="rect">
            <a:avLst/>
          </a:prstGeom>
          <a:noFill/>
        </p:spPr>
        <p:txBody>
          <a:bodyPr wrap="square" rtlCol="0">
            <a:spAutoFit/>
          </a:bodyPr>
          <a:lstStyle/>
          <a:p>
            <a:pPr lvl="0">
              <a:lnSpc>
                <a:spcPct val="107000"/>
              </a:lnSpc>
              <a:spcAft>
                <a:spcPts val="600"/>
              </a:spcAft>
            </a:pPr>
            <a:r>
              <a:rPr lang="en-GB" sz="1050" dirty="0">
                <a:effectLst/>
                <a:latin typeface="+mn-lt"/>
                <a:ea typeface="Calibri" panose="020F0502020204030204" pitchFamily="34" charset="0"/>
              </a:rPr>
              <a:t>Tags: Healthy ageing, vision health, integrated care, person-centred care</a:t>
            </a:r>
            <a:r>
              <a:rPr lang="en-CA" sz="1050" dirty="0">
                <a:effectLst/>
                <a:latin typeface="+mn-lt"/>
              </a:rPr>
              <a:t> </a:t>
            </a:r>
            <a:endParaRPr lang="en-CA" sz="1050" kern="100" dirty="0">
              <a:effectLst/>
              <a:latin typeface="+mn-lt"/>
              <a:ea typeface="Calibri" panose="020F0502020204030204" pitchFamily="34" charset="0"/>
              <a:cs typeface="Times New Roman" panose="02020603050405020304" pitchFamily="18" charset="0"/>
            </a:endParaRPr>
          </a:p>
        </p:txBody>
      </p:sp>
      <p:sp>
        <p:nvSpPr>
          <p:cNvPr id="43" name="Google Shape;102;p1">
            <a:extLst>
              <a:ext uri="{FF2B5EF4-FFF2-40B4-BE49-F238E27FC236}">
                <a16:creationId xmlns:a16="http://schemas.microsoft.com/office/drawing/2014/main" id="{DD277E80-96F5-12C6-E042-B86BC34B610C}"/>
              </a:ext>
            </a:extLst>
          </p:cNvPr>
          <p:cNvSpPr txBox="1"/>
          <p:nvPr/>
        </p:nvSpPr>
        <p:spPr>
          <a:xfrm>
            <a:off x="520301" y="6182908"/>
            <a:ext cx="5948068" cy="491248"/>
          </a:xfrm>
          <a:prstGeom prst="rect">
            <a:avLst/>
          </a:prstGeom>
          <a:noFill/>
          <a:ln>
            <a:noFill/>
          </a:ln>
        </p:spPr>
        <p:txBody>
          <a:bodyPr spcFirstLastPara="1" wrap="square" lIns="91450" tIns="45700" rIns="91450" bIns="45700" anchor="t" anchorCtr="0">
            <a:spAutoFit/>
          </a:bodyPr>
          <a:lstStyle/>
          <a:p>
            <a:pPr>
              <a:lnSpc>
                <a:spcPct val="107000"/>
              </a:lnSpc>
              <a:spcBef>
                <a:spcPts val="200"/>
              </a:spcBef>
              <a:spcAft>
                <a:spcPts val="600"/>
              </a:spcAft>
            </a:pPr>
            <a:r>
              <a:rPr lang="en-CA" sz="1800" b="1" kern="100" dirty="0">
                <a:solidFill>
                  <a:srgbClr val="1F3248"/>
                </a:solidFill>
                <a:effectLst/>
                <a:latin typeface="+mj-lt"/>
                <a:ea typeface="Times New Roman" panose="02020603050405020304" pitchFamily="18" charset="0"/>
                <a:cs typeface="Times New Roman" panose="02020603050405020304" pitchFamily="18" charset="0"/>
              </a:rPr>
              <a:t>Acknowledgements</a:t>
            </a:r>
            <a:endParaRPr lang="en-CA" sz="1800" b="1" kern="100" dirty="0">
              <a:solidFill>
                <a:srgbClr val="117CC1"/>
              </a:solidFill>
              <a:effectLst/>
              <a:latin typeface="+mj-lt"/>
              <a:ea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5EC28E44-69AC-A9C6-8EFA-3AEC85957EDC}"/>
              </a:ext>
            </a:extLst>
          </p:cNvPr>
          <p:cNvCxnSpPr/>
          <p:nvPr/>
        </p:nvCxnSpPr>
        <p:spPr>
          <a:xfrm>
            <a:off x="599031" y="6646997"/>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0F91B9-B006-87D4-C084-7533A37186D5}"/>
              </a:ext>
            </a:extLst>
          </p:cNvPr>
          <p:cNvSpPr txBox="1"/>
          <p:nvPr/>
        </p:nvSpPr>
        <p:spPr>
          <a:xfrm>
            <a:off x="473265" y="6753415"/>
            <a:ext cx="5832740" cy="543097"/>
          </a:xfrm>
          <a:prstGeom prst="rect">
            <a:avLst/>
          </a:prstGeom>
          <a:noFill/>
        </p:spPr>
        <p:txBody>
          <a:bodyPr wrap="square" rtlCol="0">
            <a:spAutoFit/>
          </a:bodyPr>
          <a:lstStyle/>
          <a:p>
            <a:pPr>
              <a:lnSpc>
                <a:spcPct val="107000"/>
              </a:lnSpc>
              <a:spcAft>
                <a:spcPts val="600"/>
              </a:spcAft>
            </a:pPr>
            <a:r>
              <a:rPr lang="en-CA" kern="1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IFA thanks Roche for their support of this work and the patient communities that provided consultation and contributed good practice to this guide. </a:t>
            </a:r>
            <a:endParaRPr lang="en-CA"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2CEE99D5-E35E-DF81-403B-F4779D96DFF8}"/>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sign with a black background&#10;&#10;Description automatically generated">
            <a:extLst>
              <a:ext uri="{FF2B5EF4-FFF2-40B4-BE49-F238E27FC236}">
                <a16:creationId xmlns:a16="http://schemas.microsoft.com/office/drawing/2014/main" id="{1929CB96-A354-C748-F376-A391BD3C374E}"/>
              </a:ext>
            </a:extLst>
          </p:cNvPr>
          <p:cNvPicPr>
            <a:picLocks noChangeAspect="1"/>
          </p:cNvPicPr>
          <p:nvPr/>
        </p:nvPicPr>
        <p:blipFill>
          <a:blip r:embed="rId4"/>
          <a:stretch>
            <a:fillRect/>
          </a:stretch>
        </p:blipFill>
        <p:spPr>
          <a:xfrm>
            <a:off x="565679" y="7396398"/>
            <a:ext cx="799713" cy="418375"/>
          </a:xfrm>
          <a:prstGeom prst="rect">
            <a:avLst/>
          </a:prstGeom>
        </p:spPr>
      </p:pic>
    </p:spTree>
    <p:extLst>
      <p:ext uri="{BB962C8B-B14F-4D97-AF65-F5344CB8AC3E}">
        <p14:creationId xmlns:p14="http://schemas.microsoft.com/office/powerpoint/2010/main" val="349549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D697-94BB-0BE0-7C0B-C96681BEE277}"/>
            </a:ext>
          </a:extLst>
        </p:cNvPr>
        <p:cNvGrpSpPr/>
        <p:nvPr/>
      </p:nvGrpSpPr>
      <p:grpSpPr>
        <a:xfrm>
          <a:off x="0" y="0"/>
          <a:ext cx="0" cy="0"/>
          <a:chOff x="0" y="0"/>
          <a:chExt cx="0" cy="0"/>
        </a:xfrm>
      </p:grpSpPr>
      <p:sp>
        <p:nvSpPr>
          <p:cNvPr id="3" name="Google Shape;102;p1">
            <a:extLst>
              <a:ext uri="{FF2B5EF4-FFF2-40B4-BE49-F238E27FC236}">
                <a16:creationId xmlns:a16="http://schemas.microsoft.com/office/drawing/2014/main" id="{303E475B-2E24-C65F-C45D-DAB840587882}"/>
              </a:ext>
            </a:extLst>
          </p:cNvPr>
          <p:cNvSpPr txBox="1"/>
          <p:nvPr/>
        </p:nvSpPr>
        <p:spPr>
          <a:xfrm>
            <a:off x="191123" y="338445"/>
            <a:ext cx="5948068" cy="655908"/>
          </a:xfrm>
          <a:prstGeom prst="rect">
            <a:avLst/>
          </a:prstGeom>
          <a:noFill/>
          <a:ln>
            <a:noFill/>
          </a:ln>
        </p:spPr>
        <p:txBody>
          <a:bodyPr spcFirstLastPara="1" wrap="square" lIns="91450" tIns="45700" rIns="91450" bIns="45700" anchor="t" anchorCtr="0">
            <a:spAutoFit/>
          </a:bodyPr>
          <a:lstStyle/>
          <a:p>
            <a:pPr>
              <a:lnSpc>
                <a:spcPct val="107000"/>
              </a:lnSpc>
              <a:spcBef>
                <a:spcPts val="200"/>
              </a:spcBef>
              <a:spcAft>
                <a:spcPts val="600"/>
              </a:spcAft>
            </a:pPr>
            <a:r>
              <a:rPr lang="en-CA" sz="2800" b="1" kern="100" dirty="0">
                <a:solidFill>
                  <a:srgbClr val="1F3248"/>
                </a:solidFill>
                <a:effectLst/>
                <a:latin typeface="+mj-lt"/>
                <a:ea typeface="Times New Roman" panose="02020603050405020304" pitchFamily="18" charset="0"/>
                <a:cs typeface="Times New Roman" panose="02020603050405020304" pitchFamily="18" charset="0"/>
              </a:rPr>
              <a:t>References</a:t>
            </a:r>
            <a:endParaRPr lang="en-CA" sz="2800" b="1" kern="100" dirty="0">
              <a:solidFill>
                <a:srgbClr val="117CC1"/>
              </a:solidFill>
              <a:effectLst/>
              <a:latin typeface="+mj-lt"/>
              <a:ea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402A0346-1977-E437-D3FE-49723D306B71}"/>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49F881-722B-12B7-0D42-AADF485E529F}"/>
              </a:ext>
            </a:extLst>
          </p:cNvPr>
          <p:cNvCxnSpPr/>
          <p:nvPr/>
        </p:nvCxnSpPr>
        <p:spPr>
          <a:xfrm>
            <a:off x="301386" y="994353"/>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CB75511-8382-A4A1-E079-84F170DB1172}"/>
              </a:ext>
            </a:extLst>
          </p:cNvPr>
          <p:cNvSpPr txBox="1"/>
          <p:nvPr/>
        </p:nvSpPr>
        <p:spPr>
          <a:xfrm>
            <a:off x="193357" y="1207062"/>
            <a:ext cx="6471286" cy="8617744"/>
          </a:xfrm>
          <a:prstGeom prst="rect">
            <a:avLst/>
          </a:prstGeom>
          <a:noFill/>
        </p:spPr>
        <p:txBody>
          <a:bodyPr wrap="square" rtlCol="0">
            <a:spAutoFit/>
          </a:bodyPr>
          <a:lstStyle/>
          <a:p>
            <a:pPr>
              <a:lnSpc>
                <a:spcPct val="150000"/>
              </a:lnSpc>
            </a:pPr>
            <a:r>
              <a:rPr lang="en-CA" sz="1000" dirty="0">
                <a:effectLst/>
                <a:latin typeface="+mn-lt"/>
              </a:rPr>
              <a:t>1. World Health Organization. Ageing and health [Internet]. 2022 [cited 2023 Aug 17]. Available from: https://</a:t>
            </a:r>
            <a:r>
              <a:rPr lang="en-CA" sz="1000" dirty="0" err="1">
                <a:effectLst/>
                <a:latin typeface="+mn-lt"/>
              </a:rPr>
              <a:t>www.who.int</a:t>
            </a:r>
            <a:r>
              <a:rPr lang="en-CA" sz="1000" dirty="0">
                <a:effectLst/>
                <a:latin typeface="+mn-lt"/>
              </a:rPr>
              <a:t>/news-room/fact-sheets/detail/ageing-and-health</a:t>
            </a:r>
          </a:p>
          <a:p>
            <a:pPr>
              <a:lnSpc>
                <a:spcPct val="150000"/>
              </a:lnSpc>
            </a:pPr>
            <a:r>
              <a:rPr lang="en-CA" sz="1000" dirty="0">
                <a:effectLst/>
                <a:latin typeface="+mn-lt"/>
              </a:rPr>
              <a:t>2. United Nations. What is the Decade? [Internet]. [cited 2022 Oct 5]. Available from: https://</a:t>
            </a:r>
            <a:r>
              <a:rPr lang="en-CA" sz="1000" dirty="0" err="1">
                <a:effectLst/>
                <a:latin typeface="+mn-lt"/>
              </a:rPr>
              <a:t>www.decadeofhealthyageing.org</a:t>
            </a:r>
            <a:r>
              <a:rPr lang="en-CA" sz="1000" dirty="0">
                <a:effectLst/>
                <a:latin typeface="+mn-lt"/>
              </a:rPr>
              <a:t>/about/about-us/what-is-the-decade</a:t>
            </a:r>
          </a:p>
          <a:p>
            <a:pPr>
              <a:lnSpc>
                <a:spcPct val="150000"/>
              </a:lnSpc>
            </a:pPr>
            <a:r>
              <a:rPr lang="en-CA" sz="1000" dirty="0">
                <a:effectLst/>
                <a:latin typeface="+mn-lt"/>
              </a:rPr>
              <a:t>3. World Health Organization. World report on ageing and health [Internet]. Geneva: World Health Organization; 2015. Available from: https://</a:t>
            </a:r>
            <a:r>
              <a:rPr lang="en-CA" sz="1000" dirty="0" err="1">
                <a:effectLst/>
                <a:latin typeface="+mn-lt"/>
              </a:rPr>
              <a:t>apps.who.int</a:t>
            </a:r>
            <a:r>
              <a:rPr lang="en-CA" sz="1000" dirty="0">
                <a:effectLst/>
                <a:latin typeface="+mn-lt"/>
              </a:rPr>
              <a:t>/iris/handle/10665/186463</a:t>
            </a:r>
          </a:p>
          <a:p>
            <a:pPr>
              <a:lnSpc>
                <a:spcPct val="150000"/>
              </a:lnSpc>
            </a:pPr>
            <a:r>
              <a:rPr lang="en-CA" sz="1000" dirty="0">
                <a:effectLst/>
                <a:latin typeface="+mn-lt"/>
              </a:rPr>
              <a:t>4. World Health Organization. World Health Organization. [cited 2023 Nov 22]. Integrated care for older people (‎ICOPE)‎: guidance for person-centred assessment and pathways in primary care. Available from: https://</a:t>
            </a:r>
            <a:r>
              <a:rPr lang="en-CA" sz="1000" dirty="0" err="1">
                <a:effectLst/>
                <a:latin typeface="+mn-lt"/>
              </a:rPr>
              <a:t>www.who.int</a:t>
            </a:r>
            <a:r>
              <a:rPr lang="en-CA" sz="1000" dirty="0">
                <a:effectLst/>
                <a:latin typeface="+mn-lt"/>
              </a:rPr>
              <a:t>/publications/</a:t>
            </a:r>
            <a:r>
              <a:rPr lang="en-CA" sz="1000" dirty="0" err="1">
                <a:effectLst/>
                <a:latin typeface="+mn-lt"/>
              </a:rPr>
              <a:t>i</a:t>
            </a:r>
            <a:r>
              <a:rPr lang="en-CA" sz="1000" dirty="0">
                <a:effectLst/>
                <a:latin typeface="+mn-lt"/>
              </a:rPr>
              <a:t>/item/WHO-FWC-ALC-19.1</a:t>
            </a:r>
          </a:p>
          <a:p>
            <a:pPr>
              <a:lnSpc>
                <a:spcPct val="150000"/>
              </a:lnSpc>
            </a:pPr>
            <a:r>
              <a:rPr lang="en-CA" sz="1000" dirty="0">
                <a:effectLst/>
                <a:latin typeface="+mn-lt"/>
              </a:rPr>
              <a:t>5. Zhou J, Chang H, Leng M, Wang Z. Intrinsic Capacity to Predict Future Adverse Health Outcomes in Older Adults: A Scoping Review. Healthcare (Switzerland) [Internet]. 2023 Feb 1 [cited 2023 Nov 22];11(4):450. Available from: https://</a:t>
            </a:r>
            <a:r>
              <a:rPr lang="en-CA" sz="1000" dirty="0" err="1">
                <a:effectLst/>
                <a:latin typeface="+mn-lt"/>
              </a:rPr>
              <a:t>www.mdpi.com</a:t>
            </a:r>
            <a:r>
              <a:rPr lang="en-CA" sz="1000" dirty="0">
                <a:effectLst/>
                <a:latin typeface="+mn-lt"/>
              </a:rPr>
              <a:t>/2227-9032/11/4/450/</a:t>
            </a:r>
            <a:r>
              <a:rPr lang="en-CA" sz="1000" dirty="0" err="1">
                <a:effectLst/>
                <a:latin typeface="+mn-lt"/>
              </a:rPr>
              <a:t>htm</a:t>
            </a:r>
            <a:endParaRPr lang="en-CA" sz="1000" dirty="0">
              <a:effectLst/>
              <a:latin typeface="+mn-lt"/>
            </a:endParaRPr>
          </a:p>
          <a:p>
            <a:pPr>
              <a:lnSpc>
                <a:spcPct val="150000"/>
              </a:lnSpc>
            </a:pPr>
            <a:r>
              <a:rPr lang="en-CA" sz="1000" dirty="0">
                <a:effectLst/>
                <a:latin typeface="+mn-lt"/>
              </a:rPr>
              <a:t>6. World Health Organization. World report on vision [Internet]. Geneva; 2019 [cited 2023 Nov 22]. Available from: https://</a:t>
            </a:r>
            <a:r>
              <a:rPr lang="en-CA" sz="1000" dirty="0" err="1">
                <a:effectLst/>
                <a:latin typeface="+mn-lt"/>
              </a:rPr>
              <a:t>www.who.int</a:t>
            </a:r>
            <a:r>
              <a:rPr lang="en-CA" sz="1000" dirty="0">
                <a:effectLst/>
                <a:latin typeface="+mn-lt"/>
              </a:rPr>
              <a:t>/publications/</a:t>
            </a:r>
            <a:r>
              <a:rPr lang="en-CA" sz="1000" dirty="0" err="1">
                <a:effectLst/>
                <a:latin typeface="+mn-lt"/>
              </a:rPr>
              <a:t>i</a:t>
            </a:r>
            <a:r>
              <a:rPr lang="en-CA" sz="1000" dirty="0">
                <a:effectLst/>
                <a:latin typeface="+mn-lt"/>
              </a:rPr>
              <a:t>/item/9789241516570</a:t>
            </a:r>
          </a:p>
          <a:p>
            <a:pPr>
              <a:lnSpc>
                <a:spcPct val="150000"/>
              </a:lnSpc>
            </a:pPr>
            <a:r>
              <a:rPr lang="en-CA" sz="1000" dirty="0">
                <a:effectLst/>
                <a:latin typeface="+mn-lt"/>
              </a:rPr>
              <a:t>7. Brown RL, Barrett AE. Visual Impairment and Quality of Life Among Older Adults: An Examination of Explanations for the Relationship. The Journals of Gerontology: Series B [Internet]. 2011 May 1 [cited 2023 Nov 22];66B(3):364–73. Available from: https://</a:t>
            </a:r>
            <a:r>
              <a:rPr lang="en-CA" sz="1000" dirty="0" err="1">
                <a:effectLst/>
                <a:latin typeface="+mn-lt"/>
              </a:rPr>
              <a:t>dx.doi.org</a:t>
            </a:r>
            <a:r>
              <a:rPr lang="en-CA" sz="1000" dirty="0">
                <a:effectLst/>
                <a:latin typeface="+mn-lt"/>
              </a:rPr>
              <a:t>/10.1093/</a:t>
            </a:r>
            <a:r>
              <a:rPr lang="en-CA" sz="1000" dirty="0" err="1">
                <a:effectLst/>
                <a:latin typeface="+mn-lt"/>
              </a:rPr>
              <a:t>geronb</a:t>
            </a:r>
            <a:r>
              <a:rPr lang="en-CA" sz="1000" dirty="0">
                <a:effectLst/>
                <a:latin typeface="+mn-lt"/>
              </a:rPr>
              <a:t>/gbr015</a:t>
            </a:r>
          </a:p>
          <a:p>
            <a:pPr>
              <a:lnSpc>
                <a:spcPct val="150000"/>
              </a:lnSpc>
            </a:pPr>
            <a:r>
              <a:rPr lang="en-CA" sz="1000" dirty="0">
                <a:effectLst/>
                <a:latin typeface="+mn-lt"/>
              </a:rPr>
              <a:t>8. Evans JR, Fletcher AE, Wormald RPL. Depression and Anxiety in Visually Impaired Older People. Ophthalmology [Internet]. 2007 Feb 1 [cited 2023 Nov 22];114(2):283–8. Available from: http://</a:t>
            </a:r>
            <a:r>
              <a:rPr lang="en-CA" sz="1000" dirty="0" err="1">
                <a:effectLst/>
                <a:latin typeface="+mn-lt"/>
              </a:rPr>
              <a:t>www.aaojournal.org</a:t>
            </a:r>
            <a:r>
              <a:rPr lang="en-CA" sz="1000" dirty="0">
                <a:effectLst/>
                <a:latin typeface="+mn-lt"/>
              </a:rPr>
              <a:t>/article/S016164200601339X/</a:t>
            </a:r>
            <a:r>
              <a:rPr lang="en-CA" sz="1000" dirty="0" err="1">
                <a:effectLst/>
                <a:latin typeface="+mn-lt"/>
              </a:rPr>
              <a:t>fulltext</a:t>
            </a:r>
            <a:endParaRPr lang="en-CA" sz="1000" dirty="0">
              <a:effectLst/>
              <a:latin typeface="+mn-lt"/>
            </a:endParaRPr>
          </a:p>
          <a:p>
            <a:pPr>
              <a:lnSpc>
                <a:spcPct val="150000"/>
              </a:lnSpc>
            </a:pPr>
            <a:r>
              <a:rPr lang="en-CA" sz="1000" dirty="0">
                <a:effectLst/>
                <a:latin typeface="+mn-lt"/>
              </a:rPr>
              <a:t>9. </a:t>
            </a:r>
            <a:r>
              <a:rPr lang="en-CA" sz="1000" dirty="0" err="1">
                <a:effectLst/>
                <a:latin typeface="+mn-lt"/>
              </a:rPr>
              <a:t>Heesterbeek</a:t>
            </a:r>
            <a:r>
              <a:rPr lang="en-CA" sz="1000" dirty="0">
                <a:effectLst/>
                <a:latin typeface="+mn-lt"/>
              </a:rPr>
              <a:t> TJ, van der Aa HPA, van Rens GHMB, </a:t>
            </a:r>
            <a:r>
              <a:rPr lang="en-CA" sz="1000" dirty="0" err="1">
                <a:effectLst/>
                <a:latin typeface="+mn-lt"/>
              </a:rPr>
              <a:t>Twisk</a:t>
            </a:r>
            <a:r>
              <a:rPr lang="en-CA" sz="1000" dirty="0">
                <a:effectLst/>
                <a:latin typeface="+mn-lt"/>
              </a:rPr>
              <a:t> JWR, van </a:t>
            </a:r>
            <a:r>
              <a:rPr lang="en-CA" sz="1000" dirty="0" err="1">
                <a:effectLst/>
                <a:latin typeface="+mn-lt"/>
              </a:rPr>
              <a:t>Nispen</a:t>
            </a:r>
            <a:r>
              <a:rPr lang="en-CA" sz="1000" dirty="0">
                <a:effectLst/>
                <a:latin typeface="+mn-lt"/>
              </a:rPr>
              <a:t> RMA. The incidence and predictors of depressive and anxiety symptoms in older adults with vision impairment: a longitudinal prospective cohort study. Ophthalmic and Physiological Optics [Internet]. 2017 Jul 1 [cited 2023 Nov 22];37(4):385–98. Available from: https://</a:t>
            </a:r>
            <a:r>
              <a:rPr lang="en-CA" sz="1000" dirty="0" err="1">
                <a:effectLst/>
                <a:latin typeface="+mn-lt"/>
              </a:rPr>
              <a:t>onlinelibrary.wiley.com</a:t>
            </a:r>
            <a:r>
              <a:rPr lang="en-CA" sz="1000" dirty="0">
                <a:effectLst/>
                <a:latin typeface="+mn-lt"/>
              </a:rPr>
              <a:t>/</a:t>
            </a:r>
            <a:r>
              <a:rPr lang="en-CA" sz="1000" dirty="0" err="1">
                <a:effectLst/>
                <a:latin typeface="+mn-lt"/>
              </a:rPr>
              <a:t>doi</a:t>
            </a:r>
            <a:r>
              <a:rPr lang="en-CA" sz="1000" dirty="0">
                <a:effectLst/>
                <a:latin typeface="+mn-lt"/>
              </a:rPr>
              <a:t>/full/10.1111/opo.12388</a:t>
            </a:r>
          </a:p>
          <a:p>
            <a:pPr>
              <a:lnSpc>
                <a:spcPct val="150000"/>
              </a:lnSpc>
            </a:pPr>
            <a:r>
              <a:rPr lang="en-CA" sz="1000" dirty="0">
                <a:effectLst/>
                <a:latin typeface="+mn-lt"/>
              </a:rPr>
              <a:t>10. Court H, McLean G, Guthrie B, Mercer SW, Smith DJ. Visual impairment is associated with physical and mental comorbidities in older adults: a cross-sectional study. BMC Med [Internet]. 2014;12(1):181. Available from: https://</a:t>
            </a:r>
            <a:r>
              <a:rPr lang="en-CA" sz="1000" dirty="0" err="1">
                <a:effectLst/>
                <a:latin typeface="+mn-lt"/>
              </a:rPr>
              <a:t>doi.org</a:t>
            </a:r>
            <a:r>
              <a:rPr lang="en-CA" sz="1000" dirty="0">
                <a:effectLst/>
                <a:latin typeface="+mn-lt"/>
              </a:rPr>
              <a:t>/10.1186/s12916-014-0181-7</a:t>
            </a:r>
          </a:p>
          <a:p>
            <a:pPr>
              <a:lnSpc>
                <a:spcPct val="150000"/>
              </a:lnSpc>
            </a:pPr>
            <a:r>
              <a:rPr lang="en-CA" sz="1000" dirty="0">
                <a:effectLst/>
                <a:latin typeface="+mn-lt"/>
              </a:rPr>
              <a:t>11. </a:t>
            </a:r>
            <a:r>
              <a:rPr lang="en-CA" sz="1000" dirty="0" err="1">
                <a:effectLst/>
                <a:latin typeface="+mn-lt"/>
              </a:rPr>
              <a:t>Varadaraj</a:t>
            </a:r>
            <a:r>
              <a:rPr lang="en-CA" sz="1000" dirty="0">
                <a:effectLst/>
                <a:latin typeface="+mn-lt"/>
              </a:rPr>
              <a:t> V, Munoz B, Deal JA, An Y, Albert MS, Resnick SM, et al. Association of Vision Impairment With Cognitive Decline Across Multiple Domains in Older Adults. JAMA </a:t>
            </a:r>
            <a:r>
              <a:rPr lang="en-CA" sz="1000" dirty="0" err="1">
                <a:effectLst/>
                <a:latin typeface="+mn-lt"/>
              </a:rPr>
              <a:t>Netw</a:t>
            </a:r>
            <a:r>
              <a:rPr lang="en-CA" sz="1000" dirty="0">
                <a:effectLst/>
                <a:latin typeface="+mn-lt"/>
              </a:rPr>
              <a:t> Open [Internet]. 2021 Jul 1 [cited 2023 Jun 19];4(7):e2117416–e2117416. Available from: https://</a:t>
            </a:r>
            <a:r>
              <a:rPr lang="en-CA" sz="1000" dirty="0" err="1">
                <a:effectLst/>
                <a:latin typeface="+mn-lt"/>
              </a:rPr>
              <a:t>jamanetwork.com</a:t>
            </a:r>
            <a:r>
              <a:rPr lang="en-CA" sz="1000" dirty="0">
                <a:effectLst/>
                <a:latin typeface="+mn-lt"/>
              </a:rPr>
              <a:t>/journals/</a:t>
            </a:r>
            <a:r>
              <a:rPr lang="en-CA" sz="1000" dirty="0" err="1">
                <a:effectLst/>
                <a:latin typeface="+mn-lt"/>
              </a:rPr>
              <a:t>jamanetworkopen</a:t>
            </a:r>
            <a:r>
              <a:rPr lang="en-CA" sz="1000" dirty="0">
                <a:effectLst/>
                <a:latin typeface="+mn-lt"/>
              </a:rPr>
              <a:t>/</a:t>
            </a:r>
            <a:r>
              <a:rPr lang="en-CA" sz="1000" dirty="0" err="1">
                <a:effectLst/>
                <a:latin typeface="+mn-lt"/>
              </a:rPr>
              <a:t>fullarticle</a:t>
            </a:r>
            <a:r>
              <a:rPr lang="en-CA" sz="1000" dirty="0">
                <a:effectLst/>
                <a:latin typeface="+mn-lt"/>
              </a:rPr>
              <a:t>/2781965</a:t>
            </a:r>
          </a:p>
          <a:p>
            <a:pPr>
              <a:lnSpc>
                <a:spcPct val="150000"/>
              </a:lnSpc>
            </a:pPr>
            <a:r>
              <a:rPr lang="en-CA" sz="1000" dirty="0">
                <a:effectLst/>
                <a:latin typeface="+mn-lt"/>
              </a:rPr>
              <a:t>12. Cao G, Wang K, Han L, Zhang Q, Yao S, Chen Z, et al. Visual trajectories and risk of physical and cognitive impairment among older Chinese adults. J Am </a:t>
            </a:r>
            <a:r>
              <a:rPr lang="en-CA" sz="1000" dirty="0" err="1">
                <a:effectLst/>
                <a:latin typeface="+mn-lt"/>
              </a:rPr>
              <a:t>Geriatr</a:t>
            </a:r>
            <a:r>
              <a:rPr lang="en-CA" sz="1000" dirty="0">
                <a:effectLst/>
                <a:latin typeface="+mn-lt"/>
              </a:rPr>
              <a:t> Soc [Internet]. 2021 Oct 1 [cited 2023 Nov 22];69(10):2877–87. Available from: https://</a:t>
            </a:r>
            <a:r>
              <a:rPr lang="en-CA" sz="1000" dirty="0" err="1">
                <a:effectLst/>
                <a:latin typeface="+mn-lt"/>
              </a:rPr>
              <a:t>onlinelibrary.wiley.com</a:t>
            </a:r>
            <a:r>
              <a:rPr lang="en-CA" sz="1000" dirty="0">
                <a:effectLst/>
                <a:latin typeface="+mn-lt"/>
              </a:rPr>
              <a:t>/</a:t>
            </a:r>
            <a:r>
              <a:rPr lang="en-CA" sz="1000" dirty="0" err="1">
                <a:effectLst/>
                <a:latin typeface="+mn-lt"/>
              </a:rPr>
              <a:t>doi</a:t>
            </a:r>
            <a:r>
              <a:rPr lang="en-CA" sz="1000" dirty="0">
                <a:effectLst/>
                <a:latin typeface="+mn-lt"/>
              </a:rPr>
              <a:t>/full/10.1111/jgs.17311</a:t>
            </a:r>
          </a:p>
          <a:p>
            <a:pPr>
              <a:lnSpc>
                <a:spcPct val="150000"/>
              </a:lnSpc>
            </a:pPr>
            <a:r>
              <a:rPr lang="en-CA" sz="1000" dirty="0">
                <a:effectLst/>
                <a:latin typeface="+mn-lt"/>
              </a:rPr>
              <a:t>13. de la Fuente-</a:t>
            </a:r>
            <a:r>
              <a:rPr lang="en-CA" sz="1000" dirty="0" err="1">
                <a:effectLst/>
                <a:latin typeface="+mn-lt"/>
              </a:rPr>
              <a:t>Núñez</a:t>
            </a:r>
            <a:r>
              <a:rPr lang="en-CA" sz="1000" dirty="0">
                <a:effectLst/>
                <a:latin typeface="+mn-lt"/>
              </a:rPr>
              <a:t> V, </a:t>
            </a:r>
            <a:r>
              <a:rPr lang="en-CA" sz="1000" dirty="0" err="1">
                <a:effectLst/>
                <a:latin typeface="+mn-lt"/>
              </a:rPr>
              <a:t>Bouzanis</a:t>
            </a:r>
            <a:r>
              <a:rPr lang="en-CA" sz="1000" dirty="0">
                <a:effectLst/>
                <a:latin typeface="+mn-lt"/>
              </a:rPr>
              <a:t> K, Joseph S. Connecting healthy ageing and vision [Internet]. 2023 [cited 2024 Apr 11]. Available from: https://</a:t>
            </a:r>
            <a:r>
              <a:rPr lang="en-CA" sz="1000" dirty="0" err="1">
                <a:effectLst/>
                <a:latin typeface="+mn-lt"/>
              </a:rPr>
              <a:t>ifa.ngo</a:t>
            </a:r>
            <a:r>
              <a:rPr lang="en-CA" sz="1000" dirty="0">
                <a:effectLst/>
                <a:latin typeface="+mn-lt"/>
              </a:rPr>
              <a:t>/news/connecting-healthy-ageing-and-vision-report/</a:t>
            </a:r>
          </a:p>
          <a:p>
            <a:endParaRPr lang="en-CA" sz="1200" dirty="0">
              <a:effectLst/>
              <a:latin typeface="Helvetica Neue" panose="02000503000000020004" pitchFamily="2" charset="0"/>
            </a:endParaRPr>
          </a:p>
        </p:txBody>
      </p:sp>
    </p:spTree>
    <p:extLst>
      <p:ext uri="{BB962C8B-B14F-4D97-AF65-F5344CB8AC3E}">
        <p14:creationId xmlns:p14="http://schemas.microsoft.com/office/powerpoint/2010/main" val="372916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D0D3-5BF3-ACD3-00F7-ACD0CC0BA3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2E8BA1-60FC-3D83-0C2E-66EA16D4E39C}"/>
              </a:ext>
            </a:extLst>
          </p:cNvPr>
          <p:cNvSpPr/>
          <p:nvPr/>
        </p:nvSpPr>
        <p:spPr>
          <a:xfrm>
            <a:off x="0" y="3408219"/>
            <a:ext cx="6858000" cy="2352502"/>
          </a:xfrm>
          <a:prstGeom prst="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05793"/>
              </a:solidFill>
            </a:endParaRPr>
          </a:p>
        </p:txBody>
      </p:sp>
      <p:sp>
        <p:nvSpPr>
          <p:cNvPr id="3" name="Google Shape;102;p1">
            <a:extLst>
              <a:ext uri="{FF2B5EF4-FFF2-40B4-BE49-F238E27FC236}">
                <a16:creationId xmlns:a16="http://schemas.microsoft.com/office/drawing/2014/main" id="{1CA3E3C9-DA9D-5E47-8EE1-AE1C4BE88757}"/>
              </a:ext>
            </a:extLst>
          </p:cNvPr>
          <p:cNvSpPr txBox="1"/>
          <p:nvPr/>
        </p:nvSpPr>
        <p:spPr>
          <a:xfrm>
            <a:off x="452732" y="338447"/>
            <a:ext cx="5948068" cy="1116932"/>
          </a:xfrm>
          <a:prstGeom prst="rect">
            <a:avLst/>
          </a:prstGeom>
          <a:noFill/>
          <a:ln>
            <a:noFill/>
          </a:ln>
        </p:spPr>
        <p:txBody>
          <a:bodyPr spcFirstLastPara="1" wrap="square" lIns="91450" tIns="45700" rIns="91450" bIns="45700" anchor="t" anchorCtr="0">
            <a:spAutoFit/>
          </a:bodyPr>
          <a:lstStyle/>
          <a:p>
            <a:pPr>
              <a:lnSpc>
                <a:spcPct val="107000"/>
              </a:lnSpc>
              <a:spcBef>
                <a:spcPts val="200"/>
              </a:spcBef>
              <a:spcAft>
                <a:spcPts val="600"/>
              </a:spcAft>
            </a:pPr>
            <a:r>
              <a:rPr lang="en-CA" sz="2800" b="1" kern="100" dirty="0">
                <a:solidFill>
                  <a:srgbClr val="1F3248"/>
                </a:solidFill>
                <a:effectLst/>
                <a:latin typeface="+mj-lt"/>
                <a:ea typeface="Times New Roman" panose="02020603050405020304" pitchFamily="18" charset="0"/>
                <a:cs typeface="Times New Roman" panose="02020603050405020304" pitchFamily="18" charset="0"/>
              </a:rPr>
              <a:t>Vision in the context of </a:t>
            </a:r>
            <a:br>
              <a:rPr lang="en-CA" sz="2800" b="1" kern="100" dirty="0">
                <a:solidFill>
                  <a:srgbClr val="1F3248"/>
                </a:solidFill>
                <a:effectLst/>
                <a:latin typeface="+mj-lt"/>
                <a:ea typeface="Times New Roman" panose="02020603050405020304" pitchFamily="18" charset="0"/>
                <a:cs typeface="Times New Roman" panose="02020603050405020304" pitchFamily="18" charset="0"/>
              </a:rPr>
            </a:br>
            <a:r>
              <a:rPr lang="en-CA" sz="2800" b="1" kern="100" dirty="0">
                <a:solidFill>
                  <a:srgbClr val="49B461"/>
                </a:solidFill>
                <a:effectLst/>
                <a:latin typeface="+mj-lt"/>
                <a:ea typeface="Times New Roman" panose="02020603050405020304" pitchFamily="18" charset="0"/>
                <a:cs typeface="Times New Roman" panose="02020603050405020304" pitchFamily="18" charset="0"/>
              </a:rPr>
              <a:t>healthy ageing</a:t>
            </a:r>
          </a:p>
        </p:txBody>
      </p:sp>
      <p:sp>
        <p:nvSpPr>
          <p:cNvPr id="32" name="Rectangle 31">
            <a:extLst>
              <a:ext uri="{FF2B5EF4-FFF2-40B4-BE49-F238E27FC236}">
                <a16:creationId xmlns:a16="http://schemas.microsoft.com/office/drawing/2014/main" id="{A575DCDE-41B8-91A3-9E94-88B671709334}"/>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13A67B9-2647-0AAA-5CFA-34E58F251C2E}"/>
              </a:ext>
            </a:extLst>
          </p:cNvPr>
          <p:cNvCxnSpPr/>
          <p:nvPr/>
        </p:nvCxnSpPr>
        <p:spPr>
          <a:xfrm>
            <a:off x="584734" y="1467568"/>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24999F-24C0-4C4D-86BF-8301A6763B56}"/>
              </a:ext>
            </a:extLst>
          </p:cNvPr>
          <p:cNvSpPr txBox="1"/>
          <p:nvPr/>
        </p:nvSpPr>
        <p:spPr>
          <a:xfrm>
            <a:off x="452732" y="1720182"/>
            <a:ext cx="5800023" cy="7965450"/>
          </a:xfrm>
          <a:prstGeom prst="rect">
            <a:avLst/>
          </a:prstGeom>
          <a:noFill/>
        </p:spPr>
        <p:txBody>
          <a:bodyPr wrap="square" rtlCol="0">
            <a:spAutoFit/>
          </a:bodyPr>
          <a:lstStyle/>
          <a:p>
            <a:pPr algn="just">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Intrinsic capacity is recognized as an important determinant of healthy ageing and well-being of older adults defined as the composite of all the physical and mental capacities that an individual can use in their lifetime.</a:t>
            </a:r>
            <a:r>
              <a:rPr lang="en-CA" kern="100" baseline="30000" dirty="0">
                <a:solidFill>
                  <a:srgbClr val="000000"/>
                </a:solidFill>
                <a:effectLst/>
                <a:latin typeface="+mn-lt"/>
                <a:ea typeface="Calibri" panose="020F0502020204030204" pitchFamily="34" charset="0"/>
                <a:cs typeface="Times New Roman" panose="02020603050405020304" pitchFamily="18" charset="0"/>
              </a:rPr>
              <a:t>(3)</a:t>
            </a:r>
            <a:r>
              <a:rPr lang="en-CA" kern="100" baseline="30000" dirty="0">
                <a:effectLst/>
                <a:latin typeface="+mn-lt"/>
                <a:ea typeface="Calibri" panose="020F0502020204030204" pitchFamily="34" charset="0"/>
                <a:cs typeface="Times New Roman" panose="02020603050405020304" pitchFamily="18" charset="0"/>
              </a:rPr>
              <a:t>  </a:t>
            </a:r>
            <a:r>
              <a:rPr lang="en-CA" kern="100" dirty="0">
                <a:effectLst/>
                <a:latin typeface="+mn-lt"/>
                <a:ea typeface="Calibri" panose="020F0502020204030204" pitchFamily="34" charset="0"/>
                <a:cs typeface="Times New Roman" panose="02020603050405020304" pitchFamily="18" charset="0"/>
              </a:rPr>
              <a:t>There are five domains of intrinsic capacity: cognition, locomotion, sensory (including vision and hearing), vitality and psychological.</a:t>
            </a:r>
            <a:r>
              <a:rPr lang="en-CA" kern="100" baseline="30000" dirty="0">
                <a:solidFill>
                  <a:srgbClr val="000000"/>
                </a:solidFill>
                <a:effectLst/>
                <a:latin typeface="+mn-lt"/>
                <a:ea typeface="Calibri" panose="020F0502020204030204" pitchFamily="34" charset="0"/>
                <a:cs typeface="Times New Roman" panose="02020603050405020304" pitchFamily="18" charset="0"/>
              </a:rPr>
              <a:t>(4)</a:t>
            </a:r>
            <a:r>
              <a:rPr lang="en-CA" kern="100" baseline="30000" dirty="0">
                <a:effectLst/>
                <a:latin typeface="+mn-lt"/>
                <a:ea typeface="Calibri" panose="020F0502020204030204" pitchFamily="34" charset="0"/>
                <a:cs typeface="Times New Roman" panose="02020603050405020304" pitchFamily="18" charset="0"/>
              </a:rPr>
              <a:t> </a:t>
            </a:r>
            <a:r>
              <a:rPr lang="en-CA" kern="100" dirty="0">
                <a:effectLst/>
                <a:latin typeface="+mn-lt"/>
                <a:ea typeface="Calibri" panose="020F0502020204030204" pitchFamily="34" charset="0"/>
                <a:cs typeface="Times New Roman" panose="02020603050405020304" pitchFamily="18" charset="0"/>
              </a:rPr>
              <a:t>Declines in intrinsic capacity strongly predict the risk of mortality and disability </a:t>
            </a:r>
            <a:r>
              <a:rPr lang="en-CA" kern="100" baseline="30000" dirty="0">
                <a:solidFill>
                  <a:srgbClr val="000000"/>
                </a:solidFill>
                <a:effectLst/>
                <a:latin typeface="+mn-lt"/>
                <a:ea typeface="Calibri" panose="020F0502020204030204" pitchFamily="34" charset="0"/>
                <a:cs typeface="Times New Roman" panose="02020603050405020304" pitchFamily="18" charset="0"/>
              </a:rPr>
              <a:t>(5)</a:t>
            </a:r>
            <a:r>
              <a:rPr lang="en-CA" kern="100" dirty="0">
                <a:effectLst/>
                <a:latin typeface="+mn-lt"/>
                <a:ea typeface="Calibri" panose="020F0502020204030204" pitchFamily="34" charset="0"/>
                <a:cs typeface="Times New Roman" panose="02020603050405020304" pitchFamily="18" charset="0"/>
              </a:rPr>
              <a:t>, and is influenced by the five domains.  </a:t>
            </a:r>
          </a:p>
          <a:p>
            <a:pPr algn="just">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Vision health is a critical component of intrinsic capacity, and instrumental to advancing healthy ageing, by enabling people to be mobile and to interact safely with their peers, family, and their environment.  Vision facilitates participation in everyday life, such as working, socializing, learning, and doing things that we enjoy.</a:t>
            </a:r>
            <a:r>
              <a:rPr lang="en-CA" kern="100" baseline="30000" dirty="0">
                <a:solidFill>
                  <a:srgbClr val="000000"/>
                </a:solidFill>
                <a:effectLst/>
                <a:latin typeface="+mn-lt"/>
                <a:ea typeface="Calibri" panose="020F0502020204030204" pitchFamily="34" charset="0"/>
                <a:cs typeface="Times New Roman" panose="02020603050405020304" pitchFamily="18" charset="0"/>
              </a:rPr>
              <a:t>(6)</a:t>
            </a:r>
            <a:r>
              <a:rPr lang="en-CA" kern="100" dirty="0">
                <a:effectLst/>
                <a:latin typeface="+mn-lt"/>
                <a:ea typeface="Calibri" panose="020F0502020204030204" pitchFamily="34" charset="0"/>
                <a:cs typeface="Times New Roman" panose="02020603050405020304" pitchFamily="18" charset="0"/>
              </a:rPr>
              <a:t>  Studies have found that visual impairment can limit the activities of older adults, which in turn result in limited independence, social isolation, loneliness, and depression.</a:t>
            </a:r>
            <a:r>
              <a:rPr lang="en-CA" kern="100" baseline="30000" dirty="0">
                <a:solidFill>
                  <a:srgbClr val="000000"/>
                </a:solidFill>
                <a:effectLst/>
                <a:latin typeface="+mn-lt"/>
                <a:ea typeface="Calibri" panose="020F0502020204030204" pitchFamily="34" charset="0"/>
                <a:cs typeface="Times New Roman" panose="02020603050405020304" pitchFamily="18" charset="0"/>
              </a:rPr>
              <a:t>(7–9)</a:t>
            </a:r>
            <a:r>
              <a:rPr lang="en-CA" kern="100" baseline="30000" dirty="0">
                <a:effectLst/>
                <a:latin typeface="+mn-lt"/>
                <a:ea typeface="Calibri" panose="020F0502020204030204" pitchFamily="34" charset="0"/>
                <a:cs typeface="Times New Roman" panose="02020603050405020304" pitchFamily="18" charset="0"/>
              </a:rPr>
              <a:t>  </a:t>
            </a:r>
            <a:r>
              <a:rPr lang="en-CA" kern="100" dirty="0">
                <a:effectLst/>
                <a:latin typeface="+mn-lt"/>
                <a:ea typeface="Calibri" panose="020F0502020204030204" pitchFamily="34" charset="0"/>
                <a:cs typeface="Times New Roman" panose="02020603050405020304" pitchFamily="18" charset="0"/>
              </a:rPr>
              <a:t>Further research has shown that vision impairment is closely related to cognitive decline and the ability to manage other health conditions.</a:t>
            </a:r>
            <a:r>
              <a:rPr lang="en-CA" kern="100" baseline="30000" dirty="0">
                <a:solidFill>
                  <a:srgbClr val="000000"/>
                </a:solidFill>
                <a:effectLst/>
                <a:latin typeface="+mn-lt"/>
                <a:ea typeface="Calibri" panose="020F0502020204030204" pitchFamily="34" charset="0"/>
                <a:cs typeface="Times New Roman" panose="02020603050405020304" pitchFamily="18" charset="0"/>
              </a:rPr>
              <a:t>(10–12)</a:t>
            </a:r>
          </a:p>
          <a:p>
            <a:pPr algn="just">
              <a:lnSpc>
                <a:spcPct val="107000"/>
              </a:lnSpc>
              <a:spcAft>
                <a:spcPts val="600"/>
              </a:spcAft>
            </a:pPr>
            <a:r>
              <a:rPr lang="en-GB" kern="100" dirty="0">
                <a:effectLst/>
                <a:latin typeface="+mj-lt"/>
                <a:ea typeface="Calibri" panose="020F0502020204030204" pitchFamily="34" charset="0"/>
                <a:cs typeface="Times New Roman" panose="02020603050405020304" pitchFamily="18" charset="0"/>
              </a:rPr>
              <a:t>Older adults often face significant challenges in receiving support for low vision. These challenges include difficulties in accessing or using assistive technology, the burden of care experienced by family members and supporters, and the compounded burden of additional sensory losses, such as hearing loss. </a:t>
            </a:r>
            <a:r>
              <a:rPr lang="en-CA" kern="100" dirty="0">
                <a:effectLst/>
                <a:latin typeface="+mj-lt"/>
                <a:ea typeface="Calibri" panose="020F0502020204030204" pitchFamily="34" charset="0"/>
                <a:cs typeface="Times New Roman" panose="02020603050405020304" pitchFamily="18" charset="0"/>
              </a:rPr>
              <a:t>While there are many eye conditions associated with ageing, certain eye diseases may occur at birth or earlier in life. Attention is equally needed to promote healthy ageing and good health later in life for those living with low vision from an early age.  </a:t>
            </a:r>
          </a:p>
          <a:p>
            <a:pPr algn="just">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Beyond the individual, vision impairment places strain on health and social systems, increases health system costs and reduces economic productivity.</a:t>
            </a:r>
            <a:r>
              <a:rPr lang="en-CA" kern="100" baseline="30000" dirty="0">
                <a:solidFill>
                  <a:srgbClr val="000000"/>
                </a:solidFill>
                <a:effectLst/>
                <a:latin typeface="+mn-lt"/>
                <a:ea typeface="Calibri" panose="020F0502020204030204" pitchFamily="34" charset="0"/>
                <a:cs typeface="Times New Roman" panose="02020603050405020304" pitchFamily="18" charset="0"/>
              </a:rPr>
              <a:t>(13)</a:t>
            </a:r>
            <a:r>
              <a:rPr lang="en-CA" kern="100" baseline="30000" dirty="0">
                <a:effectLst/>
                <a:latin typeface="+mn-lt"/>
                <a:ea typeface="Calibri" panose="020F0502020204030204" pitchFamily="34" charset="0"/>
                <a:cs typeface="Times New Roman" panose="02020603050405020304" pitchFamily="18" charset="0"/>
              </a:rPr>
              <a:t> </a:t>
            </a:r>
            <a:r>
              <a:rPr lang="en-CA" kern="100" dirty="0">
                <a:effectLst/>
                <a:latin typeface="+mn-lt"/>
                <a:ea typeface="Calibri" panose="020F0502020204030204" pitchFamily="34" charset="0"/>
                <a:cs typeface="Times New Roman" panose="02020603050405020304" pitchFamily="18" charset="0"/>
              </a:rPr>
              <a:t>With a growing number of older people globally, this growing burden threatens global health systems, societies, and economies. </a:t>
            </a:r>
          </a:p>
          <a:p>
            <a:pPr algn="just">
              <a:lnSpc>
                <a:spcPct val="107000"/>
              </a:lnSpc>
              <a:spcAft>
                <a:spcPts val="600"/>
              </a:spcAft>
            </a:pPr>
            <a:endParaRPr lang="en-CA" kern="100" dirty="0">
              <a:effectLst/>
              <a:latin typeface="+mj-lt"/>
              <a:ea typeface="Calibri" panose="020F0502020204030204" pitchFamily="34" charset="0"/>
              <a:cs typeface="Times New Roman" panose="02020603050405020304" pitchFamily="18" charset="0"/>
            </a:endParaRPr>
          </a:p>
          <a:p>
            <a:pPr algn="just">
              <a:lnSpc>
                <a:spcPct val="107000"/>
              </a:lnSpc>
              <a:spcAft>
                <a:spcPts val="600"/>
              </a:spcAft>
            </a:pPr>
            <a:endParaRPr lang="en-CA" sz="1100" kern="100" baseline="30000" dirty="0">
              <a:solidFill>
                <a:srgbClr val="FFFFFF"/>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458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303DB-7952-2EF9-BA30-C71CF8169A68}"/>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00D730B3-A992-AACD-7178-147A70E810D4}"/>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52E497B-98E5-1B46-43F2-C770C81E1C73}"/>
              </a:ext>
            </a:extLst>
          </p:cNvPr>
          <p:cNvCxnSpPr/>
          <p:nvPr/>
        </p:nvCxnSpPr>
        <p:spPr>
          <a:xfrm>
            <a:off x="660990" y="553168"/>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25AA31-7E86-630B-D8AD-8128974A9A85}"/>
              </a:ext>
            </a:extLst>
          </p:cNvPr>
          <p:cNvSpPr txBox="1"/>
          <p:nvPr/>
        </p:nvSpPr>
        <p:spPr>
          <a:xfrm>
            <a:off x="528988" y="805782"/>
            <a:ext cx="5800023" cy="3585405"/>
          </a:xfrm>
          <a:prstGeom prst="rect">
            <a:avLst/>
          </a:prstGeom>
          <a:noFill/>
        </p:spPr>
        <p:txBody>
          <a:bodyPr wrap="square" rtlCol="0">
            <a:spAutoFit/>
          </a:bodyPr>
          <a:lstStyle/>
          <a:p>
            <a:pPr algn="just">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Beyond the individual, vision impairment places strain on health and social systems, increases health system costs and reduces economic productivity.</a:t>
            </a:r>
            <a:r>
              <a:rPr lang="en-CA" kern="100" baseline="30000" dirty="0">
                <a:solidFill>
                  <a:srgbClr val="000000"/>
                </a:solidFill>
                <a:effectLst/>
                <a:latin typeface="+mn-lt"/>
                <a:ea typeface="Calibri" panose="020F0502020204030204" pitchFamily="34" charset="0"/>
                <a:cs typeface="Times New Roman" panose="02020603050405020304" pitchFamily="18" charset="0"/>
              </a:rPr>
              <a:t>(13)</a:t>
            </a:r>
            <a:r>
              <a:rPr lang="en-CA" kern="100" baseline="30000" dirty="0">
                <a:effectLst/>
                <a:latin typeface="+mn-lt"/>
                <a:ea typeface="Calibri" panose="020F0502020204030204" pitchFamily="34" charset="0"/>
                <a:cs typeface="Times New Roman" panose="02020603050405020304" pitchFamily="18" charset="0"/>
              </a:rPr>
              <a:t> </a:t>
            </a:r>
            <a:r>
              <a:rPr lang="en-CA" kern="100" dirty="0">
                <a:effectLst/>
                <a:latin typeface="+mn-lt"/>
                <a:ea typeface="Calibri" panose="020F0502020204030204" pitchFamily="34" charset="0"/>
                <a:cs typeface="Times New Roman" panose="02020603050405020304" pitchFamily="18" charset="0"/>
              </a:rPr>
              <a:t>With a growing number of older people globally, this growing burden threatens global health systems, societies, and economies. </a:t>
            </a:r>
          </a:p>
          <a:p>
            <a:pPr algn="just">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Vision health has the potential to greatly influence the health, well-being, and quality of life of older adults, yet there is a lack of alignment amongst vision and ageing sectors and limited resources to describe the influence of vision on ageing and vice versa to support engagement of key stakeholders and subsequent education initiatives for patients and their loved ones.  There is a need to create a shared narrative amongst vision and ageing sectors so that vision health may be integrated into ageing agendas and older people may be considered in vision health agendas, policy, and practice. </a:t>
            </a:r>
          </a:p>
          <a:p>
            <a:pPr algn="just">
              <a:lnSpc>
                <a:spcPct val="107000"/>
              </a:lnSpc>
              <a:spcAft>
                <a:spcPts val="600"/>
              </a:spcAft>
            </a:pPr>
            <a:endParaRPr lang="en-CA" sz="1100" kern="100" baseline="30000" dirty="0">
              <a:solidFill>
                <a:srgbClr val="FFFFFF"/>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97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a:extLst>
            <a:ext uri="{FF2B5EF4-FFF2-40B4-BE49-F238E27FC236}">
              <a16:creationId xmlns:a16="http://schemas.microsoft.com/office/drawing/2014/main" id="{4BE99A88-040D-8A56-A102-BF39CDFA5793}"/>
            </a:ext>
          </a:extLst>
        </p:cNvPr>
        <p:cNvGrpSpPr/>
        <p:nvPr/>
      </p:nvGrpSpPr>
      <p:grpSpPr>
        <a:xfrm>
          <a:off x="0" y="0"/>
          <a:ext cx="0" cy="0"/>
          <a:chOff x="0" y="0"/>
          <a:chExt cx="0" cy="0"/>
        </a:xfrm>
      </p:grpSpPr>
      <p:sp>
        <p:nvSpPr>
          <p:cNvPr id="2" name="Google Shape;102;p1">
            <a:extLst>
              <a:ext uri="{FF2B5EF4-FFF2-40B4-BE49-F238E27FC236}">
                <a16:creationId xmlns:a16="http://schemas.microsoft.com/office/drawing/2014/main" id="{1CFDA4CC-B208-2B11-34E4-4018D5CF32DB}"/>
              </a:ext>
            </a:extLst>
          </p:cNvPr>
          <p:cNvSpPr txBox="1"/>
          <p:nvPr/>
        </p:nvSpPr>
        <p:spPr>
          <a:xfrm>
            <a:off x="345484" y="5196512"/>
            <a:ext cx="6405836" cy="954067"/>
          </a:xfrm>
          <a:prstGeom prst="rect">
            <a:avLst/>
          </a:prstGeom>
          <a:noFill/>
          <a:ln>
            <a:noFill/>
          </a:ln>
        </p:spPr>
        <p:txBody>
          <a:bodyPr spcFirstLastPara="1" wrap="square" lIns="91450" tIns="45700" rIns="91450" bIns="45700" anchor="t" anchorCtr="0">
            <a:spAutoFit/>
          </a:bodyPr>
          <a:lstStyle/>
          <a:p>
            <a:r>
              <a:rPr lang="en-GB" sz="2800" b="1" dirty="0">
                <a:solidFill>
                  <a:srgbClr val="1F3248"/>
                </a:solidFill>
                <a:effectLst/>
                <a:latin typeface="+mj-lt"/>
                <a:ea typeface="Calibri" panose="020F0502020204030204" pitchFamily="34" charset="0"/>
                <a:cs typeface="Calibri" panose="020F0502020204030204" pitchFamily="34" charset="0"/>
              </a:rPr>
              <a:t>Expansion of Messaging on </a:t>
            </a:r>
            <a:r>
              <a:rPr lang="en-GB" sz="2800" b="1" dirty="0">
                <a:solidFill>
                  <a:srgbClr val="49B461"/>
                </a:solidFill>
                <a:effectLst/>
                <a:latin typeface="+mj-lt"/>
                <a:ea typeface="Calibri" panose="020F0502020204030204" pitchFamily="34" charset="0"/>
                <a:cs typeface="Calibri" panose="020F0502020204030204" pitchFamily="34" charset="0"/>
              </a:rPr>
              <a:t>Vision Health and Ageing</a:t>
            </a:r>
            <a:r>
              <a:rPr lang="en-CA" sz="2800" dirty="0">
                <a:solidFill>
                  <a:srgbClr val="49B461"/>
                </a:solidFill>
                <a:effectLst/>
                <a:latin typeface="+mj-lt"/>
              </a:rPr>
              <a:t> </a:t>
            </a:r>
            <a:endParaRPr lang="en-US" sz="2800" b="1" dirty="0">
              <a:solidFill>
                <a:srgbClr val="49B461"/>
              </a:solidFill>
              <a:latin typeface="+mj-lt"/>
            </a:endParaRPr>
          </a:p>
        </p:txBody>
      </p:sp>
      <p:sp>
        <p:nvSpPr>
          <p:cNvPr id="9" name="TextBox 8">
            <a:extLst>
              <a:ext uri="{FF2B5EF4-FFF2-40B4-BE49-F238E27FC236}">
                <a16:creationId xmlns:a16="http://schemas.microsoft.com/office/drawing/2014/main" id="{9FF8309B-B568-E842-83CD-4AB2A134BE2E}"/>
              </a:ext>
            </a:extLst>
          </p:cNvPr>
          <p:cNvSpPr txBox="1"/>
          <p:nvPr/>
        </p:nvSpPr>
        <p:spPr>
          <a:xfrm>
            <a:off x="345484" y="6510319"/>
            <a:ext cx="5928360" cy="2918684"/>
          </a:xfrm>
          <a:prstGeom prst="rect">
            <a:avLst/>
          </a:prstGeom>
          <a:noFill/>
        </p:spPr>
        <p:txBody>
          <a:bodyPr wrap="square" rtlCol="0">
            <a:spAutoFit/>
          </a:bodyPr>
          <a:lstStyle/>
          <a:p>
            <a:pPr algn="just">
              <a:lnSpc>
                <a:spcPct val="107000"/>
              </a:lnSpc>
              <a:spcAft>
                <a:spcPts val="600"/>
              </a:spcAft>
            </a:pPr>
            <a:r>
              <a:rPr lang="en-GB" kern="100" dirty="0">
                <a:effectLst/>
                <a:latin typeface="+mn-lt"/>
                <a:ea typeface="Calibri" panose="020F0502020204030204" pitchFamily="34" charset="0"/>
                <a:cs typeface="Times New Roman" panose="02020603050405020304" pitchFamily="18" charset="0"/>
              </a:rPr>
              <a:t>There is a scarcity of educational resources and limited knowledge of good practice on messaging for advocates (and subsequently patients) that addresses the complexity of health topics and the factors that impact understanding and access to information on diseases, treatments, and care pathways, which inform policy, practice, and health care decision-making. </a:t>
            </a:r>
          </a:p>
          <a:p>
            <a:pPr algn="just">
              <a:lnSpc>
                <a:spcPct val="107000"/>
              </a:lnSpc>
              <a:spcAft>
                <a:spcPts val="600"/>
              </a:spcAft>
            </a:pPr>
            <a:r>
              <a:rPr lang="en-GB" kern="100" dirty="0">
                <a:effectLst/>
                <a:latin typeface="+mn-lt"/>
                <a:ea typeface="Calibri" panose="020F0502020204030204" pitchFamily="34" charset="0"/>
                <a:cs typeface="Times New Roman" panose="02020603050405020304" pitchFamily="18" charset="0"/>
              </a:rPr>
              <a:t>The message framework aims to support the development of a core narrative and good practice in communication tailored to advancing the vision health of older people. It is intended for civil society, patient and professional associations, advocates and thought leaders to support advancing policy and practice dialogue and may be adapted to meet the unique needs of organizations and their constituents. </a:t>
            </a:r>
          </a:p>
        </p:txBody>
      </p:sp>
      <p:pic>
        <p:nvPicPr>
          <p:cNvPr id="13" name="Picture 12">
            <a:extLst>
              <a:ext uri="{FF2B5EF4-FFF2-40B4-BE49-F238E27FC236}">
                <a16:creationId xmlns:a16="http://schemas.microsoft.com/office/drawing/2014/main" id="{C80C98ED-B0C5-D8AF-E841-CDF1ED8CFF5E}"/>
              </a:ext>
            </a:extLst>
          </p:cNvPr>
          <p:cNvPicPr>
            <a:picLocks noChangeAspect="1"/>
          </p:cNvPicPr>
          <p:nvPr/>
        </p:nvPicPr>
        <p:blipFill>
          <a:blip r:embed="rId3">
            <a:lum bright="-100000" contrast="-100000"/>
            <a:alphaModFix amt="9000"/>
          </a:blip>
          <a:srcRect l="6969" r="3661"/>
          <a:stretch/>
        </p:blipFill>
        <p:spPr>
          <a:xfrm>
            <a:off x="0" y="1267796"/>
            <a:ext cx="6858000" cy="3526547"/>
          </a:xfrm>
          <a:prstGeom prst="rect">
            <a:avLst/>
          </a:prstGeom>
          <a:solidFill>
            <a:schemeClr val="lt1"/>
          </a:solidFill>
        </p:spPr>
      </p:pic>
      <p:sp>
        <p:nvSpPr>
          <p:cNvPr id="18" name="Rectangle 17">
            <a:extLst>
              <a:ext uri="{FF2B5EF4-FFF2-40B4-BE49-F238E27FC236}">
                <a16:creationId xmlns:a16="http://schemas.microsoft.com/office/drawing/2014/main" id="{D3E35155-BC11-A7D1-90EE-97117BB6F978}"/>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04;p1">
            <a:extLst>
              <a:ext uri="{FF2B5EF4-FFF2-40B4-BE49-F238E27FC236}">
                <a16:creationId xmlns:a16="http://schemas.microsoft.com/office/drawing/2014/main" id="{0D4414FF-B088-9739-77F4-A8BD426532A7}"/>
              </a:ext>
            </a:extLst>
          </p:cNvPr>
          <p:cNvSpPr txBox="1"/>
          <p:nvPr/>
        </p:nvSpPr>
        <p:spPr>
          <a:xfrm>
            <a:off x="508965" y="425291"/>
            <a:ext cx="5953673" cy="276989"/>
          </a:xfrm>
          <a:prstGeom prst="rect">
            <a:avLst/>
          </a:prstGeom>
          <a:noFill/>
          <a:ln>
            <a:noFill/>
          </a:ln>
        </p:spPr>
        <p:txBody>
          <a:bodyPr spcFirstLastPara="1" wrap="square" lIns="91450" tIns="45700" rIns="91450" bIns="45700" anchor="t" anchorCtr="0">
            <a:spAutoFit/>
          </a:bodyPr>
          <a:lstStyle/>
          <a:p>
            <a:pPr marL="0" marR="0" lvl="0" indent="0" algn="ctr" rtl="0">
              <a:lnSpc>
                <a:spcPct val="100000"/>
              </a:lnSpc>
              <a:spcBef>
                <a:spcPts val="0"/>
              </a:spcBef>
              <a:spcAft>
                <a:spcPts val="0"/>
              </a:spcAft>
              <a:buNone/>
            </a:pPr>
            <a:r>
              <a:rPr lang="en-US" sz="1200" b="0" i="0" u="none" strike="noStrike" cap="none" dirty="0">
                <a:solidFill>
                  <a:srgbClr val="1F3248"/>
                </a:solidFill>
                <a:latin typeface="+mj-lt"/>
                <a:ea typeface="Anybody"/>
                <a:cs typeface="Anybody"/>
                <a:sym typeface="Anybody"/>
              </a:rPr>
              <a:t>(</a:t>
            </a:r>
            <a:r>
              <a:rPr lang="en-US" sz="1200" dirty="0">
                <a:solidFill>
                  <a:srgbClr val="1F3248"/>
                </a:solidFill>
                <a:latin typeface="+mj-lt"/>
                <a:ea typeface="Anybody"/>
                <a:cs typeface="Anybody"/>
                <a:sym typeface="Anybody"/>
              </a:rPr>
              <a:t>ADD YOUR </a:t>
            </a:r>
            <a:r>
              <a:rPr lang="en-US" sz="1200" b="0" i="0" u="none" strike="noStrike" cap="none" dirty="0">
                <a:solidFill>
                  <a:srgbClr val="1F3248"/>
                </a:solidFill>
                <a:latin typeface="+mj-lt"/>
                <a:ea typeface="Anybody"/>
                <a:cs typeface="Anybody"/>
                <a:sym typeface="Anybody"/>
              </a:rPr>
              <a:t>LOGO HERE)</a:t>
            </a:r>
            <a:endParaRPr dirty="0">
              <a:solidFill>
                <a:srgbClr val="1F3248"/>
              </a:solidFill>
              <a:latin typeface="+mj-lt"/>
            </a:endParaRPr>
          </a:p>
        </p:txBody>
      </p:sp>
      <p:cxnSp>
        <p:nvCxnSpPr>
          <p:cNvPr id="7" name="Straight Connector 6">
            <a:extLst>
              <a:ext uri="{FF2B5EF4-FFF2-40B4-BE49-F238E27FC236}">
                <a16:creationId xmlns:a16="http://schemas.microsoft.com/office/drawing/2014/main" id="{6F33B522-938E-4B5C-F065-D853CFEB7961}"/>
              </a:ext>
            </a:extLst>
          </p:cNvPr>
          <p:cNvCxnSpPr/>
          <p:nvPr/>
        </p:nvCxnSpPr>
        <p:spPr>
          <a:xfrm>
            <a:off x="473995" y="6293425"/>
            <a:ext cx="1433182" cy="0"/>
          </a:xfrm>
          <a:prstGeom prst="line">
            <a:avLst/>
          </a:prstGeom>
          <a:ln w="22225">
            <a:solidFill>
              <a:srgbClr val="1F32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64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6C9A-4108-3A54-B196-38825B978316}"/>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B3463F-D289-9E30-AAC9-C76A5AB15ACD}"/>
              </a:ext>
            </a:extLst>
          </p:cNvPr>
          <p:cNvSpPr/>
          <p:nvPr/>
        </p:nvSpPr>
        <p:spPr>
          <a:xfrm>
            <a:off x="452732" y="1714535"/>
            <a:ext cx="5706974" cy="607602"/>
          </a:xfrm>
          <a:prstGeom prst="roundRect">
            <a:avLst/>
          </a:prstGeom>
          <a:solidFill>
            <a:srgbClr val="255F71">
              <a:alpha val="1117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B3B7C899-3763-8024-1C4E-342803571ACB}"/>
              </a:ext>
            </a:extLst>
          </p:cNvPr>
          <p:cNvSpPr/>
          <p:nvPr/>
        </p:nvSpPr>
        <p:spPr>
          <a:xfrm>
            <a:off x="452732" y="2456763"/>
            <a:ext cx="5706974" cy="64766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E850940D-D415-B4A6-4858-E367DFA5AE02}"/>
              </a:ext>
            </a:extLst>
          </p:cNvPr>
          <p:cNvSpPr/>
          <p:nvPr/>
        </p:nvSpPr>
        <p:spPr>
          <a:xfrm>
            <a:off x="452732" y="3219842"/>
            <a:ext cx="5706974" cy="64766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EEBF2"/>
              </a:solidFill>
            </a:endParaRPr>
          </a:p>
        </p:txBody>
      </p:sp>
      <p:sp>
        <p:nvSpPr>
          <p:cNvPr id="3" name="Google Shape;102;p1">
            <a:extLst>
              <a:ext uri="{FF2B5EF4-FFF2-40B4-BE49-F238E27FC236}">
                <a16:creationId xmlns:a16="http://schemas.microsoft.com/office/drawing/2014/main" id="{09D66105-4142-18EA-929B-6090998069D5}"/>
              </a:ext>
            </a:extLst>
          </p:cNvPr>
          <p:cNvSpPr txBox="1"/>
          <p:nvPr/>
        </p:nvSpPr>
        <p:spPr>
          <a:xfrm>
            <a:off x="314019" y="785987"/>
            <a:ext cx="4707644" cy="584735"/>
          </a:xfrm>
          <a:prstGeom prst="rect">
            <a:avLst/>
          </a:prstGeom>
          <a:noFill/>
          <a:ln>
            <a:noFill/>
          </a:ln>
        </p:spPr>
        <p:txBody>
          <a:bodyPr spcFirstLastPara="1" wrap="square" lIns="91450" tIns="45700" rIns="91450" bIns="45700" anchor="t" anchorCtr="0">
            <a:spAutoFit/>
          </a:bodyPr>
          <a:lstStyle/>
          <a:p>
            <a:r>
              <a:rPr lang="en-CA" sz="2800" b="1" dirty="0">
                <a:solidFill>
                  <a:srgbClr val="1F3248"/>
                </a:solidFill>
                <a:effectLst/>
                <a:latin typeface="+mj-lt"/>
                <a:ea typeface="Calibri" panose="020F0502020204030204" pitchFamily="34" charset="0"/>
                <a:cs typeface="Calibri" panose="020F0502020204030204" pitchFamily="34" charset="0"/>
              </a:rPr>
              <a:t>1. Provide</a:t>
            </a:r>
            <a:r>
              <a:rPr lang="en-CA" sz="3200" b="1" dirty="0">
                <a:solidFill>
                  <a:srgbClr val="1F3248"/>
                </a:solidFill>
                <a:effectLst/>
                <a:latin typeface="+mj-lt"/>
                <a:ea typeface="Calibri" panose="020F0502020204030204" pitchFamily="34" charset="0"/>
                <a:cs typeface="Calibri" panose="020F0502020204030204" pitchFamily="34" charset="0"/>
              </a:rPr>
              <a:t> </a:t>
            </a:r>
            <a:r>
              <a:rPr lang="en-CA" sz="3200" b="1" dirty="0">
                <a:solidFill>
                  <a:srgbClr val="49B461"/>
                </a:solidFill>
                <a:effectLst/>
                <a:latin typeface="+mj-lt"/>
                <a:ea typeface="Calibri" panose="020F0502020204030204" pitchFamily="34" charset="0"/>
                <a:cs typeface="Calibri" panose="020F0502020204030204" pitchFamily="34" charset="0"/>
              </a:rPr>
              <a:t>c</a:t>
            </a:r>
            <a:r>
              <a:rPr lang="en-CA" sz="3200" b="1" dirty="0">
                <a:solidFill>
                  <a:srgbClr val="49B461"/>
                </a:solidFill>
                <a:latin typeface="+mj-lt"/>
                <a:cs typeface="Calibri" panose="020F0502020204030204" pitchFamily="34" charset="0"/>
              </a:rPr>
              <a:t>ontext</a:t>
            </a:r>
            <a:endParaRPr lang="en-US" sz="3200" b="1" dirty="0">
              <a:solidFill>
                <a:srgbClr val="49B461"/>
              </a:solidFill>
              <a:latin typeface="+mj-lt"/>
            </a:endParaRPr>
          </a:p>
        </p:txBody>
      </p:sp>
      <p:sp>
        <p:nvSpPr>
          <p:cNvPr id="11" name="TextBox 10">
            <a:extLst>
              <a:ext uri="{FF2B5EF4-FFF2-40B4-BE49-F238E27FC236}">
                <a16:creationId xmlns:a16="http://schemas.microsoft.com/office/drawing/2014/main" id="{2B2DA870-62D4-92F8-86A0-A39F6D139F8A}"/>
              </a:ext>
            </a:extLst>
          </p:cNvPr>
          <p:cNvSpPr txBox="1"/>
          <p:nvPr/>
        </p:nvSpPr>
        <p:spPr>
          <a:xfrm>
            <a:off x="751886" y="1757594"/>
            <a:ext cx="5354227" cy="536622"/>
          </a:xfrm>
          <a:prstGeom prst="rect">
            <a:avLst/>
          </a:prstGeom>
          <a:noFill/>
        </p:spPr>
        <p:txBody>
          <a:bodyPr wrap="square" rtlCol="0">
            <a:spAutoFit/>
          </a:bodyPr>
          <a:lstStyle/>
          <a:p>
            <a:pPr lvl="0">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Provide background information on issue provided in simple terms.</a:t>
            </a:r>
          </a:p>
        </p:txBody>
      </p:sp>
      <p:sp>
        <p:nvSpPr>
          <p:cNvPr id="12" name="TextBox 11">
            <a:extLst>
              <a:ext uri="{FF2B5EF4-FFF2-40B4-BE49-F238E27FC236}">
                <a16:creationId xmlns:a16="http://schemas.microsoft.com/office/drawing/2014/main" id="{601BA9DE-4992-034A-C5B6-FAF4A7DA9A72}"/>
              </a:ext>
            </a:extLst>
          </p:cNvPr>
          <p:cNvSpPr txBox="1"/>
          <p:nvPr/>
        </p:nvSpPr>
        <p:spPr>
          <a:xfrm>
            <a:off x="804291" y="2527704"/>
            <a:ext cx="5237374" cy="536622"/>
          </a:xfrm>
          <a:prstGeom prst="rect">
            <a:avLst/>
          </a:prstGeom>
          <a:noFill/>
        </p:spPr>
        <p:txBody>
          <a:bodyPr wrap="square" rtlCol="0">
            <a:spAutoFit/>
          </a:bodyPr>
          <a:lstStyle/>
          <a:p>
            <a:pPr lvl="0">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Consider the audience that the information is being conveyed to and the best channel of communication.</a:t>
            </a:r>
          </a:p>
        </p:txBody>
      </p:sp>
      <p:sp>
        <p:nvSpPr>
          <p:cNvPr id="13" name="TextBox 12">
            <a:extLst>
              <a:ext uri="{FF2B5EF4-FFF2-40B4-BE49-F238E27FC236}">
                <a16:creationId xmlns:a16="http://schemas.microsoft.com/office/drawing/2014/main" id="{FFDCD890-B995-B62E-4D96-962FC435094B}"/>
              </a:ext>
            </a:extLst>
          </p:cNvPr>
          <p:cNvSpPr txBox="1"/>
          <p:nvPr/>
        </p:nvSpPr>
        <p:spPr>
          <a:xfrm>
            <a:off x="804291" y="3375360"/>
            <a:ext cx="5234606" cy="306109"/>
          </a:xfrm>
          <a:prstGeom prst="rect">
            <a:avLst/>
          </a:prstGeom>
          <a:noFill/>
        </p:spPr>
        <p:txBody>
          <a:bodyPr wrap="square" rtlCol="0">
            <a:spAutoFit/>
          </a:bodyPr>
          <a:lstStyle/>
          <a:p>
            <a:pPr lvl="0">
              <a:lnSpc>
                <a:spcPct val="107000"/>
              </a:lnSpc>
              <a:spcAft>
                <a:spcPts val="600"/>
              </a:spcAft>
            </a:pPr>
            <a:r>
              <a:rPr lang="en-CA" dirty="0">
                <a:effectLst/>
                <a:latin typeface="+mn-lt"/>
                <a:ea typeface="Calibri" panose="020F0502020204030204" pitchFamily="34" charset="0"/>
                <a:cs typeface="Times New Roman" panose="02020603050405020304" pitchFamily="18" charset="0"/>
              </a:rPr>
              <a:t>Consider the level of health literacy of target audience.</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D0ECA814-A2C8-D0B7-3278-B78E736DEC22}"/>
              </a:ext>
            </a:extLst>
          </p:cNvPr>
          <p:cNvPicPr>
            <a:picLocks noChangeAspect="1"/>
          </p:cNvPicPr>
          <p:nvPr/>
        </p:nvPicPr>
        <p:blipFill>
          <a:blip r:embed="rId2"/>
          <a:stretch>
            <a:fillRect/>
          </a:stretch>
        </p:blipFill>
        <p:spPr>
          <a:xfrm>
            <a:off x="804291" y="4285642"/>
            <a:ext cx="5003855" cy="5003855"/>
          </a:xfrm>
          <a:prstGeom prst="rect">
            <a:avLst/>
          </a:prstGeom>
        </p:spPr>
      </p:pic>
      <p:sp>
        <p:nvSpPr>
          <p:cNvPr id="32" name="Rectangle 31">
            <a:extLst>
              <a:ext uri="{FF2B5EF4-FFF2-40B4-BE49-F238E27FC236}">
                <a16:creationId xmlns:a16="http://schemas.microsoft.com/office/drawing/2014/main" id="{D6955345-7773-8D2A-DCB7-A22E11B64CD4}"/>
              </a:ext>
            </a:extLst>
          </p:cNvPr>
          <p:cNvSpPr/>
          <p:nvPr/>
        </p:nvSpPr>
        <p:spPr>
          <a:xfrm flipV="1">
            <a:off x="0" y="9824554"/>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blue circle with a letter i in it&#10;&#10;Description automatically generated">
            <a:extLst>
              <a:ext uri="{FF2B5EF4-FFF2-40B4-BE49-F238E27FC236}">
                <a16:creationId xmlns:a16="http://schemas.microsoft.com/office/drawing/2014/main" id="{DD1FB4EB-5DA2-704D-F0C1-4F6B6AB84FB2}"/>
              </a:ext>
            </a:extLst>
          </p:cNvPr>
          <p:cNvPicPr>
            <a:picLocks noChangeAspect="1"/>
          </p:cNvPicPr>
          <p:nvPr/>
        </p:nvPicPr>
        <p:blipFill>
          <a:blip r:embed="rId3"/>
          <a:stretch>
            <a:fillRect/>
          </a:stretch>
        </p:blipFill>
        <p:spPr>
          <a:xfrm>
            <a:off x="193114" y="1465989"/>
            <a:ext cx="497092" cy="497092"/>
          </a:xfrm>
          <a:prstGeom prst="rect">
            <a:avLst/>
          </a:prstGeom>
        </p:spPr>
      </p:pic>
      <p:pic>
        <p:nvPicPr>
          <p:cNvPr id="2" name="Picture 1">
            <a:extLst>
              <a:ext uri="{FF2B5EF4-FFF2-40B4-BE49-F238E27FC236}">
                <a16:creationId xmlns:a16="http://schemas.microsoft.com/office/drawing/2014/main" id="{A4515190-13F2-A216-B175-47EE2F5B04C1}"/>
              </a:ext>
            </a:extLst>
          </p:cNvPr>
          <p:cNvPicPr>
            <a:picLocks noChangeAspect="1"/>
          </p:cNvPicPr>
          <p:nvPr/>
        </p:nvPicPr>
        <p:blipFill>
          <a:blip r:embed="rId4"/>
          <a:stretch>
            <a:fillRect/>
          </a:stretch>
        </p:blipFill>
        <p:spPr>
          <a:xfrm>
            <a:off x="5303933" y="2586111"/>
            <a:ext cx="1336640" cy="2168191"/>
          </a:xfrm>
          <a:prstGeom prst="rect">
            <a:avLst/>
          </a:prstGeom>
        </p:spPr>
      </p:pic>
      <p:pic>
        <p:nvPicPr>
          <p:cNvPr id="6" name="Picture 5">
            <a:extLst>
              <a:ext uri="{FF2B5EF4-FFF2-40B4-BE49-F238E27FC236}">
                <a16:creationId xmlns:a16="http://schemas.microsoft.com/office/drawing/2014/main" id="{1101B586-1B41-B706-846B-4D774358EBB0}"/>
              </a:ext>
            </a:extLst>
          </p:cNvPr>
          <p:cNvPicPr>
            <a:picLocks noChangeAspect="1"/>
          </p:cNvPicPr>
          <p:nvPr/>
        </p:nvPicPr>
        <p:blipFill>
          <a:blip r:embed="rId5"/>
          <a:stretch>
            <a:fillRect/>
          </a:stretch>
        </p:blipFill>
        <p:spPr>
          <a:xfrm>
            <a:off x="1260357" y="5898397"/>
            <a:ext cx="3761306" cy="3115946"/>
          </a:xfrm>
          <a:prstGeom prst="rect">
            <a:avLst/>
          </a:prstGeom>
        </p:spPr>
      </p:pic>
      <p:sp>
        <p:nvSpPr>
          <p:cNvPr id="7" name="TextBox 6">
            <a:extLst>
              <a:ext uri="{FF2B5EF4-FFF2-40B4-BE49-F238E27FC236}">
                <a16:creationId xmlns:a16="http://schemas.microsoft.com/office/drawing/2014/main" id="{921D4528-CDBD-78A5-203C-7097F2843666}"/>
              </a:ext>
            </a:extLst>
          </p:cNvPr>
          <p:cNvSpPr txBox="1"/>
          <p:nvPr/>
        </p:nvSpPr>
        <p:spPr>
          <a:xfrm>
            <a:off x="1185032" y="5008495"/>
            <a:ext cx="4242372" cy="727059"/>
          </a:xfrm>
          <a:prstGeom prst="rect">
            <a:avLst/>
          </a:prstGeom>
          <a:noFill/>
        </p:spPr>
        <p:txBody>
          <a:bodyPr wrap="square" rtlCol="0">
            <a:spAutoFit/>
          </a:bodyPr>
          <a:lstStyle/>
          <a:p>
            <a:pPr lvl="0">
              <a:lnSpc>
                <a:spcPct val="107000"/>
              </a:lnSpc>
              <a:spcAft>
                <a:spcPts val="600"/>
              </a:spcAft>
            </a:pPr>
            <a:r>
              <a:rPr lang="en-CA" sz="2000" b="1" dirty="0">
                <a:solidFill>
                  <a:schemeClr val="bg1"/>
                </a:solidFill>
                <a:effectLst/>
                <a:latin typeface="+mn-lt"/>
                <a:ea typeface="Calibri" panose="020F0502020204030204" pitchFamily="34" charset="0"/>
                <a:cs typeface="Times New Roman" panose="02020603050405020304" pitchFamily="18" charset="0"/>
              </a:rPr>
              <a:t>What is the connection between ageing and vision health?</a:t>
            </a:r>
            <a:endParaRPr lang="en-CA" sz="2000" b="1" kern="100" dirty="0">
              <a:solidFill>
                <a:schemeClr val="bg1"/>
              </a:solidFill>
              <a:effectLst/>
              <a:latin typeface="+mn-l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B71C005-169F-DCA5-352D-F1D7AB690DF9}"/>
              </a:ext>
            </a:extLst>
          </p:cNvPr>
          <p:cNvSpPr/>
          <p:nvPr/>
        </p:nvSpPr>
        <p:spPr>
          <a:xfrm>
            <a:off x="1260357" y="8670076"/>
            <a:ext cx="2691157" cy="45719"/>
          </a:xfrm>
          <a:prstGeom prst="rect">
            <a:avLst/>
          </a:prstGeom>
          <a:solidFill>
            <a:srgbClr val="E3EAEC">
              <a:alpha val="7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D1DCCB-4DF8-3FD3-83D9-7934F509992A}"/>
              </a:ext>
            </a:extLst>
          </p:cNvPr>
          <p:cNvSpPr txBox="1"/>
          <p:nvPr/>
        </p:nvSpPr>
        <p:spPr>
          <a:xfrm>
            <a:off x="1436333" y="6228713"/>
            <a:ext cx="3409353" cy="1919693"/>
          </a:xfrm>
          <a:prstGeom prst="rect">
            <a:avLst/>
          </a:prstGeom>
          <a:noFill/>
        </p:spPr>
        <p:txBody>
          <a:bodyPr wrap="square" rtlCol="0">
            <a:spAutoFit/>
          </a:bodyPr>
          <a:lstStyle/>
          <a:p>
            <a:pPr lvl="0">
              <a:lnSpc>
                <a:spcPct val="107000"/>
              </a:lnSpc>
              <a:spcAft>
                <a:spcPts val="600"/>
              </a:spcAft>
            </a:pPr>
            <a:r>
              <a:rPr lang="en-GB" dirty="0">
                <a:effectLst/>
                <a:latin typeface="Arial" panose="020B0604020202020204" pitchFamily="34" charset="0"/>
                <a:ea typeface="Calibri" panose="020F0502020204030204" pitchFamily="34" charset="0"/>
                <a:cs typeface="Arial" panose="020B0604020202020204" pitchFamily="34" charset="0"/>
              </a:rPr>
              <a:t>Around the world populations are rapidly ageing. The share of the global population over 60 years of age is expected to nearly double over the next 3 decades, reaching 22% by 2050.  Vision is a key consideration to ensure healthy ageing for this growing population of older people. </a:t>
            </a:r>
            <a:endParaRPr lang="en-CA" sz="11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Oval 9">
            <a:extLst>
              <a:ext uri="{FF2B5EF4-FFF2-40B4-BE49-F238E27FC236}">
                <a16:creationId xmlns:a16="http://schemas.microsoft.com/office/drawing/2014/main" id="{9B4374C8-90C5-2279-D508-6EF1B948EF4B}"/>
              </a:ext>
            </a:extLst>
          </p:cNvPr>
          <p:cNvSpPr/>
          <p:nvPr/>
        </p:nvSpPr>
        <p:spPr>
          <a:xfrm>
            <a:off x="1405545" y="6356384"/>
            <a:ext cx="74351" cy="72071"/>
          </a:xfrm>
          <a:prstGeom prst="ellipse">
            <a:avLst/>
          </a:prstGeom>
          <a:solidFill>
            <a:srgbClr val="49B46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FA1C5E1-6522-FE19-C334-7DD1C26B85B0}"/>
              </a:ext>
            </a:extLst>
          </p:cNvPr>
          <p:cNvPicPr>
            <a:picLocks noChangeAspect="1"/>
          </p:cNvPicPr>
          <p:nvPr/>
        </p:nvPicPr>
        <p:blipFill>
          <a:blip r:embed="rId6">
            <a:alphaModFix amt="4000"/>
          </a:blip>
          <a:srcRect l="2530" r="2189"/>
          <a:stretch/>
        </p:blipFill>
        <p:spPr>
          <a:xfrm>
            <a:off x="1049854" y="6400361"/>
            <a:ext cx="3980115" cy="1919694"/>
          </a:xfrm>
          <a:prstGeom prst="rect">
            <a:avLst/>
          </a:prstGeom>
        </p:spPr>
      </p:pic>
    </p:spTree>
    <p:extLst>
      <p:ext uri="{BB962C8B-B14F-4D97-AF65-F5344CB8AC3E}">
        <p14:creationId xmlns:p14="http://schemas.microsoft.com/office/powerpoint/2010/main" val="419230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FC05-0B58-D8B9-5AA0-E9418671252A}"/>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B0F0AF9E-8ECA-232B-B5A9-F90CAACB48FC}"/>
              </a:ext>
            </a:extLst>
          </p:cNvPr>
          <p:cNvPicPr>
            <a:picLocks noChangeAspect="1"/>
          </p:cNvPicPr>
          <p:nvPr/>
        </p:nvPicPr>
        <p:blipFill>
          <a:blip r:embed="rId2"/>
          <a:stretch>
            <a:fillRect/>
          </a:stretch>
        </p:blipFill>
        <p:spPr>
          <a:xfrm>
            <a:off x="804291" y="3747670"/>
            <a:ext cx="5003855" cy="5003855"/>
          </a:xfrm>
          <a:prstGeom prst="rect">
            <a:avLst/>
          </a:prstGeom>
        </p:spPr>
      </p:pic>
      <p:pic>
        <p:nvPicPr>
          <p:cNvPr id="5" name="Picture 4">
            <a:extLst>
              <a:ext uri="{FF2B5EF4-FFF2-40B4-BE49-F238E27FC236}">
                <a16:creationId xmlns:a16="http://schemas.microsoft.com/office/drawing/2014/main" id="{1EF051C0-C87A-64C3-DDBB-CD5F43D3C029}"/>
              </a:ext>
            </a:extLst>
          </p:cNvPr>
          <p:cNvPicPr>
            <a:picLocks noChangeAspect="1"/>
          </p:cNvPicPr>
          <p:nvPr/>
        </p:nvPicPr>
        <p:blipFill>
          <a:blip r:embed="rId3"/>
          <a:stretch>
            <a:fillRect/>
          </a:stretch>
        </p:blipFill>
        <p:spPr>
          <a:xfrm>
            <a:off x="804291" y="3730884"/>
            <a:ext cx="5005095" cy="2782144"/>
          </a:xfrm>
          <a:prstGeom prst="rect">
            <a:avLst/>
          </a:prstGeom>
        </p:spPr>
      </p:pic>
      <p:sp>
        <p:nvSpPr>
          <p:cNvPr id="8" name="Rectangle 7">
            <a:extLst>
              <a:ext uri="{FF2B5EF4-FFF2-40B4-BE49-F238E27FC236}">
                <a16:creationId xmlns:a16="http://schemas.microsoft.com/office/drawing/2014/main" id="{6DF31AE2-37D3-CFFF-B9BD-A1EE18057A44}"/>
              </a:ext>
            </a:extLst>
          </p:cNvPr>
          <p:cNvSpPr/>
          <p:nvPr/>
        </p:nvSpPr>
        <p:spPr>
          <a:xfrm>
            <a:off x="1022148" y="4552984"/>
            <a:ext cx="4460985" cy="363864"/>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9B4C73D1-6D38-84BA-3161-9B9CE87E8520}"/>
              </a:ext>
            </a:extLst>
          </p:cNvPr>
          <p:cNvSpPr/>
          <p:nvPr/>
        </p:nvSpPr>
        <p:spPr>
          <a:xfrm>
            <a:off x="452732" y="1768323"/>
            <a:ext cx="5706974" cy="607602"/>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D93585BA-3546-FA35-B093-03386FA09784}"/>
              </a:ext>
            </a:extLst>
          </p:cNvPr>
          <p:cNvSpPr/>
          <p:nvPr/>
        </p:nvSpPr>
        <p:spPr>
          <a:xfrm>
            <a:off x="452732" y="2510551"/>
            <a:ext cx="5706974" cy="64766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2D9669EA-9AE2-F1F3-76CA-583BA637D52E}"/>
              </a:ext>
            </a:extLst>
          </p:cNvPr>
          <p:cNvSpPr txBox="1"/>
          <p:nvPr/>
        </p:nvSpPr>
        <p:spPr>
          <a:xfrm>
            <a:off x="452732" y="783292"/>
            <a:ext cx="5475485" cy="523180"/>
          </a:xfrm>
          <a:prstGeom prst="rect">
            <a:avLst/>
          </a:prstGeom>
          <a:noFill/>
          <a:ln>
            <a:noFill/>
          </a:ln>
        </p:spPr>
        <p:txBody>
          <a:bodyPr spcFirstLastPara="1" wrap="square" lIns="91450" tIns="45700" rIns="91450" bIns="45700" anchor="t" anchorCtr="0">
            <a:spAutoFit/>
          </a:bodyPr>
          <a:lstStyle/>
          <a:p>
            <a:r>
              <a:rPr lang="en-CA" sz="2800" b="1" dirty="0">
                <a:solidFill>
                  <a:srgbClr val="1F3248"/>
                </a:solidFill>
                <a:latin typeface="+mj-lt"/>
                <a:ea typeface="Calibri" panose="020F0502020204030204" pitchFamily="34" charset="0"/>
                <a:cs typeface="Calibri" panose="020F0502020204030204" pitchFamily="34" charset="0"/>
              </a:rPr>
              <a:t>2</a:t>
            </a:r>
            <a:r>
              <a:rPr lang="en-CA" sz="2800" b="1" dirty="0">
                <a:solidFill>
                  <a:srgbClr val="1F3248"/>
                </a:solidFill>
                <a:effectLst/>
                <a:latin typeface="+mj-lt"/>
                <a:ea typeface="Calibri" panose="020F0502020204030204" pitchFamily="34" charset="0"/>
                <a:cs typeface="Calibri" panose="020F0502020204030204" pitchFamily="34" charset="0"/>
              </a:rPr>
              <a:t>. Introduce burden </a:t>
            </a:r>
            <a:r>
              <a:rPr lang="en-CA" sz="2800" b="1" dirty="0">
                <a:solidFill>
                  <a:srgbClr val="49B461"/>
                </a:solidFill>
                <a:latin typeface="+mj-lt"/>
                <a:cs typeface="Calibri" panose="020F0502020204030204" pitchFamily="34" charset="0"/>
              </a:rPr>
              <a:t>of disease</a:t>
            </a:r>
            <a:endParaRPr lang="en-US" sz="2800" b="1" dirty="0">
              <a:solidFill>
                <a:srgbClr val="49B461"/>
              </a:solidFill>
              <a:latin typeface="+mj-lt"/>
            </a:endParaRPr>
          </a:p>
        </p:txBody>
      </p:sp>
      <p:sp>
        <p:nvSpPr>
          <p:cNvPr id="11" name="TextBox 10">
            <a:extLst>
              <a:ext uri="{FF2B5EF4-FFF2-40B4-BE49-F238E27FC236}">
                <a16:creationId xmlns:a16="http://schemas.microsoft.com/office/drawing/2014/main" id="{B03C9772-BCC3-8B67-0CEE-FA2E18DC2850}"/>
              </a:ext>
            </a:extLst>
          </p:cNvPr>
          <p:cNvSpPr txBox="1"/>
          <p:nvPr/>
        </p:nvSpPr>
        <p:spPr>
          <a:xfrm>
            <a:off x="562469" y="1809125"/>
            <a:ext cx="5476428" cy="536622"/>
          </a:xfrm>
          <a:prstGeom prst="rect">
            <a:avLst/>
          </a:prstGeom>
          <a:noFill/>
        </p:spPr>
        <p:txBody>
          <a:bodyPr wrap="square" rtlCol="0">
            <a:spAutoFit/>
          </a:bodyPr>
          <a:lstStyle/>
          <a:p>
            <a:pPr marL="226695">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What is the evidence on the burden of this disease/health problem?</a:t>
            </a:r>
          </a:p>
        </p:txBody>
      </p:sp>
      <p:sp>
        <p:nvSpPr>
          <p:cNvPr id="12" name="TextBox 11">
            <a:extLst>
              <a:ext uri="{FF2B5EF4-FFF2-40B4-BE49-F238E27FC236}">
                <a16:creationId xmlns:a16="http://schemas.microsoft.com/office/drawing/2014/main" id="{50FD6249-411C-E8B8-99DA-3E1F69945E4F}"/>
              </a:ext>
            </a:extLst>
          </p:cNvPr>
          <p:cNvSpPr txBox="1"/>
          <p:nvPr/>
        </p:nvSpPr>
        <p:spPr>
          <a:xfrm>
            <a:off x="804291" y="2581492"/>
            <a:ext cx="5237374" cy="536622"/>
          </a:xfrm>
          <a:prstGeom prst="rect">
            <a:avLst/>
          </a:prstGeom>
          <a:noFill/>
        </p:spPr>
        <p:txBody>
          <a:bodyPr wrap="square" rtlCol="0">
            <a:spAutoFit/>
          </a:bodyPr>
          <a:lstStyle/>
          <a:p>
            <a:pPr lvl="0">
              <a:lnSpc>
                <a:spcPct val="107000"/>
              </a:lnSpc>
              <a:spcAft>
                <a:spcPts val="600"/>
              </a:spcAft>
            </a:pPr>
            <a:r>
              <a:rPr lang="en-CA" dirty="0">
                <a:effectLst/>
                <a:latin typeface="+mn-lt"/>
                <a:ea typeface="Calibri" panose="020F0502020204030204" pitchFamily="34" charset="0"/>
                <a:cs typeface="Times New Roman" panose="02020603050405020304" pitchFamily="18" charset="0"/>
              </a:rPr>
              <a:t>Use of statistics and facts can help emphasize the magnitude of the problem.</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4713C72-1C97-33C2-3D53-B7A04C341469}"/>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circle with a letter i in it&#10;&#10;Description automatically generated">
            <a:extLst>
              <a:ext uri="{FF2B5EF4-FFF2-40B4-BE49-F238E27FC236}">
                <a16:creationId xmlns:a16="http://schemas.microsoft.com/office/drawing/2014/main" id="{165C39C7-EA4D-D858-3A4B-AD954A863E63}"/>
              </a:ext>
            </a:extLst>
          </p:cNvPr>
          <p:cNvPicPr>
            <a:picLocks noChangeAspect="1"/>
          </p:cNvPicPr>
          <p:nvPr/>
        </p:nvPicPr>
        <p:blipFill>
          <a:blip r:embed="rId4"/>
          <a:stretch>
            <a:fillRect/>
          </a:stretch>
        </p:blipFill>
        <p:spPr>
          <a:xfrm>
            <a:off x="193114" y="1519777"/>
            <a:ext cx="497092" cy="497092"/>
          </a:xfrm>
          <a:prstGeom prst="rect">
            <a:avLst/>
          </a:prstGeom>
        </p:spPr>
      </p:pic>
      <p:pic>
        <p:nvPicPr>
          <p:cNvPr id="4" name="Picture 3">
            <a:extLst>
              <a:ext uri="{FF2B5EF4-FFF2-40B4-BE49-F238E27FC236}">
                <a16:creationId xmlns:a16="http://schemas.microsoft.com/office/drawing/2014/main" id="{A2D20C0D-0852-9471-0D24-AC65DD37734F}"/>
              </a:ext>
            </a:extLst>
          </p:cNvPr>
          <p:cNvPicPr>
            <a:picLocks noChangeAspect="1"/>
          </p:cNvPicPr>
          <p:nvPr/>
        </p:nvPicPr>
        <p:blipFill>
          <a:blip r:embed="rId5"/>
          <a:stretch>
            <a:fillRect/>
          </a:stretch>
        </p:blipFill>
        <p:spPr>
          <a:xfrm>
            <a:off x="5174625" y="2180629"/>
            <a:ext cx="1336640" cy="2168191"/>
          </a:xfrm>
          <a:prstGeom prst="rect">
            <a:avLst/>
          </a:prstGeom>
        </p:spPr>
      </p:pic>
      <p:sp>
        <p:nvSpPr>
          <p:cNvPr id="13" name="Rectangle 12">
            <a:extLst>
              <a:ext uri="{FF2B5EF4-FFF2-40B4-BE49-F238E27FC236}">
                <a16:creationId xmlns:a16="http://schemas.microsoft.com/office/drawing/2014/main" id="{7A01C554-998C-18F1-9C8D-6BC57A99C234}"/>
              </a:ext>
            </a:extLst>
          </p:cNvPr>
          <p:cNvSpPr/>
          <p:nvPr/>
        </p:nvSpPr>
        <p:spPr>
          <a:xfrm>
            <a:off x="1022148" y="4991077"/>
            <a:ext cx="2887205" cy="363864"/>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F794AB-F77D-E9B2-F3DB-8319CD3A8987}"/>
              </a:ext>
            </a:extLst>
          </p:cNvPr>
          <p:cNvSpPr txBox="1"/>
          <p:nvPr/>
        </p:nvSpPr>
        <p:spPr>
          <a:xfrm>
            <a:off x="1022148" y="4521085"/>
            <a:ext cx="4384535" cy="400110"/>
          </a:xfrm>
          <a:prstGeom prst="rect">
            <a:avLst/>
          </a:prstGeom>
          <a:noFill/>
        </p:spPr>
        <p:txBody>
          <a:bodyPr wrap="square" rtlCol="0">
            <a:spAutoFit/>
          </a:bodyPr>
          <a:lstStyle/>
          <a:p>
            <a:r>
              <a:rPr lang="en-CA" sz="2000" b="1" dirty="0">
                <a:solidFill>
                  <a:schemeClr val="bg1"/>
                </a:solidFill>
                <a:latin typeface="+mj-lt"/>
              </a:rPr>
              <a:t>What is the burden of vision loss</a:t>
            </a:r>
          </a:p>
        </p:txBody>
      </p:sp>
      <p:sp>
        <p:nvSpPr>
          <p:cNvPr id="14" name="TextBox 13">
            <a:extLst>
              <a:ext uri="{FF2B5EF4-FFF2-40B4-BE49-F238E27FC236}">
                <a16:creationId xmlns:a16="http://schemas.microsoft.com/office/drawing/2014/main" id="{7B8F986B-C85E-B1ED-B31B-B4D8F9E80965}"/>
              </a:ext>
            </a:extLst>
          </p:cNvPr>
          <p:cNvSpPr txBox="1"/>
          <p:nvPr/>
        </p:nvSpPr>
        <p:spPr>
          <a:xfrm>
            <a:off x="1222500" y="6798535"/>
            <a:ext cx="4156365" cy="1233223"/>
          </a:xfrm>
          <a:prstGeom prst="rect">
            <a:avLst/>
          </a:prstGeom>
          <a:noFill/>
        </p:spPr>
        <p:txBody>
          <a:bodyPr wrap="square" rtlCol="0">
            <a:spAutoFit/>
          </a:bodyPr>
          <a:lstStyle/>
          <a:p>
            <a:pPr lvl="0">
              <a:lnSpc>
                <a:spcPct val="107000"/>
              </a:lnSpc>
              <a:spcAft>
                <a:spcPts val="600"/>
              </a:spcAft>
            </a:pPr>
            <a:r>
              <a:rPr lang="en-GB" dirty="0">
                <a:solidFill>
                  <a:schemeClr val="bg1"/>
                </a:solidFill>
                <a:effectLst/>
                <a:latin typeface="+mn-lt"/>
                <a:ea typeface="Calibri" panose="020F0502020204030204" pitchFamily="34" charset="0"/>
                <a:cs typeface="Times New Roman" panose="02020603050405020304" pitchFamily="18" charset="0"/>
              </a:rPr>
              <a:t>According to the Global Burden of Diseases Study, age-related losses in sensory functions, including vision and hearing, account for most of the burden of disability in older age, and contribute to declines in physical and mental health.</a:t>
            </a:r>
            <a:r>
              <a:rPr lang="en-CA" dirty="0">
                <a:solidFill>
                  <a:schemeClr val="bg1"/>
                </a:solidFill>
                <a:effectLst/>
                <a:latin typeface="+mn-lt"/>
              </a:rPr>
              <a:t> </a:t>
            </a:r>
            <a:endParaRPr lang="en-CA" kern="100" dirty="0">
              <a:solidFill>
                <a:schemeClr val="bg1"/>
              </a:solidFill>
              <a:effectLst/>
              <a:latin typeface="+mn-lt"/>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17C5586-6B1C-FA2F-A540-7D76BB4B8BF9}"/>
              </a:ext>
            </a:extLst>
          </p:cNvPr>
          <p:cNvPicPr>
            <a:picLocks noChangeAspect="1"/>
          </p:cNvPicPr>
          <p:nvPr/>
        </p:nvPicPr>
        <p:blipFill>
          <a:blip r:embed="rId6">
            <a:alphaModFix amt="4000"/>
          </a:blip>
          <a:srcRect l="-6066" r="-6688"/>
          <a:stretch/>
        </p:blipFill>
        <p:spPr>
          <a:xfrm>
            <a:off x="664124" y="3792433"/>
            <a:ext cx="5119803" cy="2086733"/>
          </a:xfrm>
          <a:prstGeom prst="rect">
            <a:avLst/>
          </a:prstGeom>
        </p:spPr>
      </p:pic>
      <p:sp>
        <p:nvSpPr>
          <p:cNvPr id="18" name="Rectangle 17">
            <a:extLst>
              <a:ext uri="{FF2B5EF4-FFF2-40B4-BE49-F238E27FC236}">
                <a16:creationId xmlns:a16="http://schemas.microsoft.com/office/drawing/2014/main" id="{71BA4541-0391-D435-1DF1-6B23150E803C}"/>
              </a:ext>
            </a:extLst>
          </p:cNvPr>
          <p:cNvSpPr/>
          <p:nvPr/>
        </p:nvSpPr>
        <p:spPr>
          <a:xfrm>
            <a:off x="870315" y="6002818"/>
            <a:ext cx="3461462" cy="52703"/>
          </a:xfrm>
          <a:prstGeom prst="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D06FB59-D102-2837-6900-87DB5F919BEF}"/>
              </a:ext>
            </a:extLst>
          </p:cNvPr>
          <p:cNvSpPr/>
          <p:nvPr/>
        </p:nvSpPr>
        <p:spPr>
          <a:xfrm>
            <a:off x="1159313" y="6907765"/>
            <a:ext cx="74351" cy="72071"/>
          </a:xfrm>
          <a:prstGeom prst="ellipse">
            <a:avLst/>
          </a:prstGeom>
          <a:solidFill>
            <a:srgbClr val="49B46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858AED2-B814-12D4-DEE5-35063ABA5C71}"/>
              </a:ext>
            </a:extLst>
          </p:cNvPr>
          <p:cNvSpPr txBox="1"/>
          <p:nvPr/>
        </p:nvSpPr>
        <p:spPr>
          <a:xfrm>
            <a:off x="1084706" y="4963117"/>
            <a:ext cx="4384535" cy="400110"/>
          </a:xfrm>
          <a:prstGeom prst="rect">
            <a:avLst/>
          </a:prstGeom>
          <a:noFill/>
        </p:spPr>
        <p:txBody>
          <a:bodyPr wrap="square" rtlCol="0">
            <a:spAutoFit/>
          </a:bodyPr>
          <a:lstStyle/>
          <a:p>
            <a:r>
              <a:rPr lang="en-CA" sz="2000" b="1" dirty="0">
                <a:solidFill>
                  <a:schemeClr val="bg1"/>
                </a:solidFill>
                <a:latin typeface="+mj-lt"/>
              </a:rPr>
              <a:t>in older people?</a:t>
            </a:r>
          </a:p>
        </p:txBody>
      </p:sp>
    </p:spTree>
    <p:extLst>
      <p:ext uri="{BB962C8B-B14F-4D97-AF65-F5344CB8AC3E}">
        <p14:creationId xmlns:p14="http://schemas.microsoft.com/office/powerpoint/2010/main" val="306510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4343-3E39-23B6-251C-4CF54342D80F}"/>
            </a:ext>
          </a:extLst>
        </p:cNvPr>
        <p:cNvGrpSpPr/>
        <p:nvPr/>
      </p:nvGrpSpPr>
      <p:grpSpPr>
        <a:xfrm>
          <a:off x="0" y="0"/>
          <a:ext cx="0" cy="0"/>
          <a:chOff x="0" y="0"/>
          <a:chExt cx="0" cy="0"/>
        </a:xfrm>
      </p:grpSpPr>
      <p:sp>
        <p:nvSpPr>
          <p:cNvPr id="3" name="Google Shape;102;p1">
            <a:extLst>
              <a:ext uri="{FF2B5EF4-FFF2-40B4-BE49-F238E27FC236}">
                <a16:creationId xmlns:a16="http://schemas.microsoft.com/office/drawing/2014/main" id="{78E6E922-1ECA-7FBE-4F63-6A90535FF89C}"/>
              </a:ext>
            </a:extLst>
          </p:cNvPr>
          <p:cNvSpPr txBox="1"/>
          <p:nvPr/>
        </p:nvSpPr>
        <p:spPr>
          <a:xfrm>
            <a:off x="452732" y="464439"/>
            <a:ext cx="5475485" cy="954067"/>
          </a:xfrm>
          <a:prstGeom prst="rect">
            <a:avLst/>
          </a:prstGeom>
          <a:noFill/>
          <a:ln>
            <a:noFill/>
          </a:ln>
        </p:spPr>
        <p:txBody>
          <a:bodyPr spcFirstLastPara="1" wrap="square" lIns="91450" tIns="45700" rIns="91450" bIns="45700" anchor="t" anchorCtr="0">
            <a:spAutoFit/>
          </a:bodyPr>
          <a:lstStyle/>
          <a:p>
            <a:r>
              <a:rPr lang="en-CA" sz="2800" b="1" dirty="0">
                <a:solidFill>
                  <a:srgbClr val="1F3248"/>
                </a:solidFill>
                <a:effectLst/>
                <a:latin typeface="+mj-lt"/>
                <a:ea typeface="Calibri" panose="020F0502020204030204" pitchFamily="34" charset="0"/>
                <a:cs typeface="Times New Roman" panose="02020603050405020304" pitchFamily="18" charset="0"/>
              </a:rPr>
              <a:t>3. Identify gaps in</a:t>
            </a:r>
            <a:r>
              <a:rPr lang="en-CA" sz="2800" b="1" dirty="0">
                <a:solidFill>
                  <a:srgbClr val="29A5A1"/>
                </a:solidFill>
                <a:effectLst/>
                <a:latin typeface="+mj-lt"/>
                <a:ea typeface="Calibri" panose="020F0502020204030204" pitchFamily="34" charset="0"/>
                <a:cs typeface="Times New Roman" panose="02020603050405020304" pitchFamily="18" charset="0"/>
              </a:rPr>
              <a:t> </a:t>
            </a:r>
            <a:r>
              <a:rPr lang="en-CA" sz="2800" b="1" dirty="0">
                <a:solidFill>
                  <a:srgbClr val="49B461"/>
                </a:solidFill>
                <a:effectLst/>
                <a:latin typeface="+mj-lt"/>
                <a:ea typeface="Calibri" panose="020F0502020204030204" pitchFamily="34" charset="0"/>
                <a:cs typeface="Times New Roman" panose="02020603050405020304" pitchFamily="18" charset="0"/>
              </a:rPr>
              <a:t>knowledge and/or care</a:t>
            </a:r>
            <a:r>
              <a:rPr lang="en-CA" sz="2800" b="1" dirty="0">
                <a:solidFill>
                  <a:srgbClr val="49B461"/>
                </a:solidFill>
                <a:effectLst/>
                <a:latin typeface="+mj-lt"/>
              </a:rPr>
              <a:t> </a:t>
            </a:r>
            <a:endParaRPr lang="en-US" sz="2800" b="1" dirty="0">
              <a:solidFill>
                <a:srgbClr val="49B461"/>
              </a:solidFill>
              <a:latin typeface="+mj-lt"/>
            </a:endParaRPr>
          </a:p>
        </p:txBody>
      </p:sp>
      <p:sp>
        <p:nvSpPr>
          <p:cNvPr id="32" name="Rectangle 31">
            <a:extLst>
              <a:ext uri="{FF2B5EF4-FFF2-40B4-BE49-F238E27FC236}">
                <a16:creationId xmlns:a16="http://schemas.microsoft.com/office/drawing/2014/main" id="{6BCCA6C3-F9AD-F1F9-A465-AAA830D32BD2}"/>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ADCD00F-D85A-A400-68CF-5A8A63A3E529}"/>
              </a:ext>
            </a:extLst>
          </p:cNvPr>
          <p:cNvSpPr/>
          <p:nvPr/>
        </p:nvSpPr>
        <p:spPr>
          <a:xfrm>
            <a:off x="452732" y="1714535"/>
            <a:ext cx="5706974" cy="607602"/>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CC00D117-A98C-8D40-0223-CDD588710531}"/>
              </a:ext>
            </a:extLst>
          </p:cNvPr>
          <p:cNvSpPr/>
          <p:nvPr/>
        </p:nvSpPr>
        <p:spPr>
          <a:xfrm>
            <a:off x="452732" y="2456763"/>
            <a:ext cx="5706974" cy="64766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3136ADBB-0B0D-20B9-D997-BA820C576BCF}"/>
              </a:ext>
            </a:extLst>
          </p:cNvPr>
          <p:cNvSpPr/>
          <p:nvPr/>
        </p:nvSpPr>
        <p:spPr>
          <a:xfrm>
            <a:off x="452732" y="3219842"/>
            <a:ext cx="5706974" cy="64766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ADA95B2-C516-F8B1-2ACC-272C4EFAC76B}"/>
              </a:ext>
            </a:extLst>
          </p:cNvPr>
          <p:cNvSpPr txBox="1"/>
          <p:nvPr/>
        </p:nvSpPr>
        <p:spPr>
          <a:xfrm>
            <a:off x="513360" y="1774183"/>
            <a:ext cx="5354227" cy="543097"/>
          </a:xfrm>
          <a:prstGeom prst="rect">
            <a:avLst/>
          </a:prstGeom>
          <a:noFill/>
        </p:spPr>
        <p:txBody>
          <a:bodyPr wrap="square" rtlCol="0">
            <a:spAutoFit/>
          </a:bodyPr>
          <a:lstStyle/>
          <a:p>
            <a:pPr marL="228600">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Establish the desired outcomes of identifying the gaps in knowledge.</a:t>
            </a:r>
          </a:p>
        </p:txBody>
      </p:sp>
      <p:sp>
        <p:nvSpPr>
          <p:cNvPr id="28" name="TextBox 27">
            <a:extLst>
              <a:ext uri="{FF2B5EF4-FFF2-40B4-BE49-F238E27FC236}">
                <a16:creationId xmlns:a16="http://schemas.microsoft.com/office/drawing/2014/main" id="{8A893487-327F-4060-5129-36868DBDE731}"/>
              </a:ext>
            </a:extLst>
          </p:cNvPr>
          <p:cNvSpPr txBox="1"/>
          <p:nvPr/>
        </p:nvSpPr>
        <p:spPr>
          <a:xfrm>
            <a:off x="513360" y="2511933"/>
            <a:ext cx="5237374" cy="543097"/>
          </a:xfrm>
          <a:prstGeom prst="rect">
            <a:avLst/>
          </a:prstGeom>
          <a:noFill/>
        </p:spPr>
        <p:txBody>
          <a:bodyPr wrap="square" rtlCol="0">
            <a:spAutoFit/>
          </a:bodyPr>
          <a:lstStyle/>
          <a:p>
            <a:pPr marL="228600">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Identify target audience who can address gaps in care and inform policies. </a:t>
            </a:r>
          </a:p>
        </p:txBody>
      </p:sp>
      <p:sp>
        <p:nvSpPr>
          <p:cNvPr id="29" name="TextBox 28">
            <a:extLst>
              <a:ext uri="{FF2B5EF4-FFF2-40B4-BE49-F238E27FC236}">
                <a16:creationId xmlns:a16="http://schemas.microsoft.com/office/drawing/2014/main" id="{EB98B902-3B12-7CA0-2D15-302FC392B923}"/>
              </a:ext>
            </a:extLst>
          </p:cNvPr>
          <p:cNvSpPr txBox="1"/>
          <p:nvPr/>
        </p:nvSpPr>
        <p:spPr>
          <a:xfrm>
            <a:off x="735731" y="3259023"/>
            <a:ext cx="5423975" cy="536622"/>
          </a:xfrm>
          <a:prstGeom prst="rect">
            <a:avLst/>
          </a:prstGeom>
          <a:noFill/>
        </p:spPr>
        <p:txBody>
          <a:bodyPr wrap="square" rtlCol="0">
            <a:spAutoFit/>
          </a:bodyPr>
          <a:lstStyle/>
          <a:p>
            <a:pPr lvl="0">
              <a:lnSpc>
                <a:spcPct val="107000"/>
              </a:lnSpc>
              <a:spcAft>
                <a:spcPts val="600"/>
              </a:spcAft>
            </a:pPr>
            <a:r>
              <a:rPr lang="en-CA" dirty="0">
                <a:effectLst/>
                <a:latin typeface="+mn-lt"/>
                <a:ea typeface="Calibri" panose="020F0502020204030204" pitchFamily="34" charset="0"/>
                <a:cs typeface="Times New Roman" panose="02020603050405020304" pitchFamily="18" charset="0"/>
              </a:rPr>
              <a:t>Consider how the communication of these gaps in knowledge/care have been successful or unsuccessful in previous initiatives.</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1B02BAEB-5D57-87F5-439D-D0DA327BE5BE}"/>
              </a:ext>
            </a:extLst>
          </p:cNvPr>
          <p:cNvPicPr>
            <a:picLocks noChangeAspect="1"/>
          </p:cNvPicPr>
          <p:nvPr/>
        </p:nvPicPr>
        <p:blipFill>
          <a:blip r:embed="rId2"/>
          <a:stretch>
            <a:fillRect/>
          </a:stretch>
        </p:blipFill>
        <p:spPr>
          <a:xfrm>
            <a:off x="804291" y="4285642"/>
            <a:ext cx="5003855" cy="5003855"/>
          </a:xfrm>
          <a:prstGeom prst="rect">
            <a:avLst/>
          </a:prstGeom>
        </p:spPr>
      </p:pic>
      <p:pic>
        <p:nvPicPr>
          <p:cNvPr id="31" name="Picture 30">
            <a:extLst>
              <a:ext uri="{FF2B5EF4-FFF2-40B4-BE49-F238E27FC236}">
                <a16:creationId xmlns:a16="http://schemas.microsoft.com/office/drawing/2014/main" id="{73EC9E91-959C-63D6-C1D9-BA47240C7507}"/>
              </a:ext>
            </a:extLst>
          </p:cNvPr>
          <p:cNvPicPr>
            <a:picLocks noChangeAspect="1"/>
          </p:cNvPicPr>
          <p:nvPr/>
        </p:nvPicPr>
        <p:blipFill>
          <a:blip r:embed="rId3"/>
          <a:stretch>
            <a:fillRect/>
          </a:stretch>
        </p:blipFill>
        <p:spPr>
          <a:xfrm>
            <a:off x="1087904" y="5663743"/>
            <a:ext cx="4436628" cy="2827455"/>
          </a:xfrm>
          <a:prstGeom prst="rect">
            <a:avLst/>
          </a:prstGeom>
        </p:spPr>
      </p:pic>
      <p:sp>
        <p:nvSpPr>
          <p:cNvPr id="33" name="TextBox 32">
            <a:extLst>
              <a:ext uri="{FF2B5EF4-FFF2-40B4-BE49-F238E27FC236}">
                <a16:creationId xmlns:a16="http://schemas.microsoft.com/office/drawing/2014/main" id="{61171076-2B67-6832-DC98-1E7359713075}"/>
              </a:ext>
            </a:extLst>
          </p:cNvPr>
          <p:cNvSpPr txBox="1"/>
          <p:nvPr/>
        </p:nvSpPr>
        <p:spPr>
          <a:xfrm>
            <a:off x="1031898" y="5108155"/>
            <a:ext cx="4580514" cy="707886"/>
          </a:xfrm>
          <a:prstGeom prst="rect">
            <a:avLst/>
          </a:prstGeom>
          <a:noFill/>
        </p:spPr>
        <p:txBody>
          <a:bodyPr wrap="square" rtlCol="0">
            <a:spAutoFit/>
          </a:bodyPr>
          <a:lstStyle/>
          <a:p>
            <a:r>
              <a:rPr lang="en-CA" sz="2000" b="1" dirty="0">
                <a:solidFill>
                  <a:schemeClr val="bg1"/>
                </a:solidFill>
                <a:latin typeface="+mn-lt"/>
              </a:rPr>
              <a:t>What are the current gaps in eye care policy and practice?</a:t>
            </a:r>
          </a:p>
        </p:txBody>
      </p:sp>
      <p:sp>
        <p:nvSpPr>
          <p:cNvPr id="34" name="TextBox 33">
            <a:extLst>
              <a:ext uri="{FF2B5EF4-FFF2-40B4-BE49-F238E27FC236}">
                <a16:creationId xmlns:a16="http://schemas.microsoft.com/office/drawing/2014/main" id="{35CB5C35-C174-D3D5-D6E3-F263F1B14369}"/>
              </a:ext>
            </a:extLst>
          </p:cNvPr>
          <p:cNvSpPr txBox="1"/>
          <p:nvPr/>
        </p:nvSpPr>
        <p:spPr>
          <a:xfrm>
            <a:off x="1193178" y="6553979"/>
            <a:ext cx="4226079" cy="1689180"/>
          </a:xfrm>
          <a:prstGeom prst="rect">
            <a:avLst/>
          </a:prstGeom>
          <a:noFill/>
        </p:spPr>
        <p:txBody>
          <a:bodyPr wrap="square" rtlCol="0">
            <a:spAutoFit/>
          </a:bodyPr>
          <a:lstStyle/>
          <a:p>
            <a:pPr lvl="0">
              <a:lnSpc>
                <a:spcPct val="107000"/>
              </a:lnSpc>
              <a:spcAft>
                <a:spcPts val="600"/>
              </a:spcAft>
            </a:pPr>
            <a:r>
              <a:rPr lang="en-GB" dirty="0">
                <a:effectLst/>
                <a:latin typeface="+mn-lt"/>
                <a:ea typeface="Calibri" panose="020F0502020204030204" pitchFamily="34" charset="0"/>
                <a:cs typeface="Times New Roman" panose="02020603050405020304" pitchFamily="18" charset="0"/>
              </a:rPr>
              <a:t>The patient journey to receiving eye care, including preventative screening, diagnosis, treatment, rehab and aids, is often riddled with systemic barriers. Referral pathways are complex, making it difficult to access to care. Policy and practice changes are needed to support the delivery of person-centred eye care. </a:t>
            </a:r>
            <a:endParaRPr lang="en-CA" kern="100" dirty="0">
              <a:effectLst/>
              <a:latin typeface="+mn-lt"/>
              <a:ea typeface="Calibri" panose="020F050202020403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6D4F2280-E260-929A-7B56-69DB2E85C821}"/>
              </a:ext>
            </a:extLst>
          </p:cNvPr>
          <p:cNvSpPr/>
          <p:nvPr/>
        </p:nvSpPr>
        <p:spPr>
          <a:xfrm>
            <a:off x="1087904" y="6108868"/>
            <a:ext cx="3159874" cy="45719"/>
          </a:xfrm>
          <a:prstGeom prst="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DB0B608-D679-1A1C-F6B3-B142E2BF7E76}"/>
              </a:ext>
            </a:extLst>
          </p:cNvPr>
          <p:cNvSpPr/>
          <p:nvPr/>
        </p:nvSpPr>
        <p:spPr>
          <a:xfrm flipV="1">
            <a:off x="0" y="9824554"/>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blue circle with a letter i in it&#10;&#10;Description automatically generated">
            <a:extLst>
              <a:ext uri="{FF2B5EF4-FFF2-40B4-BE49-F238E27FC236}">
                <a16:creationId xmlns:a16="http://schemas.microsoft.com/office/drawing/2014/main" id="{F2C63EC8-1247-53A4-69E3-FC80D9873DE3}"/>
              </a:ext>
            </a:extLst>
          </p:cNvPr>
          <p:cNvPicPr>
            <a:picLocks noChangeAspect="1"/>
          </p:cNvPicPr>
          <p:nvPr/>
        </p:nvPicPr>
        <p:blipFill>
          <a:blip r:embed="rId4"/>
          <a:stretch>
            <a:fillRect/>
          </a:stretch>
        </p:blipFill>
        <p:spPr>
          <a:xfrm>
            <a:off x="193114" y="1465989"/>
            <a:ext cx="497092" cy="497092"/>
          </a:xfrm>
          <a:prstGeom prst="rect">
            <a:avLst/>
          </a:prstGeom>
        </p:spPr>
      </p:pic>
      <p:pic>
        <p:nvPicPr>
          <p:cNvPr id="42" name="Picture 41">
            <a:extLst>
              <a:ext uri="{FF2B5EF4-FFF2-40B4-BE49-F238E27FC236}">
                <a16:creationId xmlns:a16="http://schemas.microsoft.com/office/drawing/2014/main" id="{2176B79E-77F9-58D9-2F65-1B0814306D48}"/>
              </a:ext>
            </a:extLst>
          </p:cNvPr>
          <p:cNvPicPr>
            <a:picLocks noChangeAspect="1"/>
          </p:cNvPicPr>
          <p:nvPr/>
        </p:nvPicPr>
        <p:blipFill>
          <a:blip r:embed="rId5"/>
          <a:stretch>
            <a:fillRect/>
          </a:stretch>
        </p:blipFill>
        <p:spPr>
          <a:xfrm>
            <a:off x="5303933" y="2586111"/>
            <a:ext cx="1336640" cy="2168191"/>
          </a:xfrm>
          <a:prstGeom prst="rect">
            <a:avLst/>
          </a:prstGeom>
        </p:spPr>
      </p:pic>
      <p:sp>
        <p:nvSpPr>
          <p:cNvPr id="44" name="Oval 43">
            <a:extLst>
              <a:ext uri="{FF2B5EF4-FFF2-40B4-BE49-F238E27FC236}">
                <a16:creationId xmlns:a16="http://schemas.microsoft.com/office/drawing/2014/main" id="{86B691A1-A1B6-50B6-253F-DA4B5B0DFCD5}"/>
              </a:ext>
            </a:extLst>
          </p:cNvPr>
          <p:cNvSpPr/>
          <p:nvPr/>
        </p:nvSpPr>
        <p:spPr>
          <a:xfrm>
            <a:off x="1164307" y="6686958"/>
            <a:ext cx="74351" cy="72071"/>
          </a:xfrm>
          <a:prstGeom prst="ellipse">
            <a:avLst/>
          </a:prstGeom>
          <a:solidFill>
            <a:srgbClr val="49B46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13C1D959-2955-0289-E166-EDBF630C5019}"/>
              </a:ext>
            </a:extLst>
          </p:cNvPr>
          <p:cNvPicPr>
            <a:picLocks noChangeAspect="1"/>
          </p:cNvPicPr>
          <p:nvPr/>
        </p:nvPicPr>
        <p:blipFill>
          <a:blip r:embed="rId6">
            <a:alphaModFix amt="4000"/>
          </a:blip>
          <a:srcRect l="2530" r="2189"/>
          <a:stretch/>
        </p:blipFill>
        <p:spPr>
          <a:xfrm>
            <a:off x="1078685" y="6280647"/>
            <a:ext cx="4448313" cy="2145516"/>
          </a:xfrm>
          <a:prstGeom prst="rect">
            <a:avLst/>
          </a:prstGeom>
        </p:spPr>
      </p:pic>
    </p:spTree>
    <p:extLst>
      <p:ext uri="{BB962C8B-B14F-4D97-AF65-F5344CB8AC3E}">
        <p14:creationId xmlns:p14="http://schemas.microsoft.com/office/powerpoint/2010/main" val="48775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5A93-2A6A-EE02-FE97-4D6D297B6832}"/>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A878225E-2815-7178-2159-04FD8CCC1BF3}"/>
              </a:ext>
            </a:extLst>
          </p:cNvPr>
          <p:cNvPicPr>
            <a:picLocks noChangeAspect="1"/>
          </p:cNvPicPr>
          <p:nvPr/>
        </p:nvPicPr>
        <p:blipFill>
          <a:blip r:embed="rId2"/>
          <a:stretch>
            <a:fillRect/>
          </a:stretch>
        </p:blipFill>
        <p:spPr>
          <a:xfrm>
            <a:off x="804291" y="4139560"/>
            <a:ext cx="5003855" cy="5003855"/>
          </a:xfrm>
          <a:prstGeom prst="rect">
            <a:avLst/>
          </a:prstGeom>
        </p:spPr>
      </p:pic>
      <p:pic>
        <p:nvPicPr>
          <p:cNvPr id="13" name="Picture 12">
            <a:extLst>
              <a:ext uri="{FF2B5EF4-FFF2-40B4-BE49-F238E27FC236}">
                <a16:creationId xmlns:a16="http://schemas.microsoft.com/office/drawing/2014/main" id="{9E0F4BA3-868E-92A0-A6A6-5AA91F1FB0AC}"/>
              </a:ext>
            </a:extLst>
          </p:cNvPr>
          <p:cNvPicPr>
            <a:picLocks noChangeAspect="1"/>
          </p:cNvPicPr>
          <p:nvPr/>
        </p:nvPicPr>
        <p:blipFill>
          <a:blip r:embed="rId3"/>
          <a:stretch>
            <a:fillRect/>
          </a:stretch>
        </p:blipFill>
        <p:spPr>
          <a:xfrm>
            <a:off x="1107434" y="5041018"/>
            <a:ext cx="4448313" cy="2350991"/>
          </a:xfrm>
          <a:prstGeom prst="rect">
            <a:avLst/>
          </a:prstGeom>
        </p:spPr>
      </p:pic>
      <p:sp>
        <p:nvSpPr>
          <p:cNvPr id="16" name="Rounded Rectangle 15">
            <a:extLst>
              <a:ext uri="{FF2B5EF4-FFF2-40B4-BE49-F238E27FC236}">
                <a16:creationId xmlns:a16="http://schemas.microsoft.com/office/drawing/2014/main" id="{46A185F5-66E2-53D2-CBFC-5555F8F88B36}"/>
              </a:ext>
            </a:extLst>
          </p:cNvPr>
          <p:cNvSpPr/>
          <p:nvPr/>
        </p:nvSpPr>
        <p:spPr>
          <a:xfrm>
            <a:off x="452732" y="1768323"/>
            <a:ext cx="5706974" cy="827970"/>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0070C12F-3E44-4968-4AF8-F0949487A403}"/>
              </a:ext>
            </a:extLst>
          </p:cNvPr>
          <p:cNvSpPr/>
          <p:nvPr/>
        </p:nvSpPr>
        <p:spPr>
          <a:xfrm>
            <a:off x="452732" y="2739151"/>
            <a:ext cx="5706974" cy="838074"/>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02;p1">
            <a:extLst>
              <a:ext uri="{FF2B5EF4-FFF2-40B4-BE49-F238E27FC236}">
                <a16:creationId xmlns:a16="http://schemas.microsoft.com/office/drawing/2014/main" id="{56F43B43-2D45-788A-0DA0-C00FB89C9C35}"/>
              </a:ext>
            </a:extLst>
          </p:cNvPr>
          <p:cNvSpPr txBox="1"/>
          <p:nvPr/>
        </p:nvSpPr>
        <p:spPr>
          <a:xfrm>
            <a:off x="690206" y="593222"/>
            <a:ext cx="6971033" cy="1384954"/>
          </a:xfrm>
          <a:prstGeom prst="rect">
            <a:avLst/>
          </a:prstGeom>
          <a:noFill/>
          <a:ln>
            <a:noFill/>
          </a:ln>
        </p:spPr>
        <p:txBody>
          <a:bodyPr spcFirstLastPara="1" wrap="square" lIns="91450" tIns="45700" rIns="91450" bIns="45700" anchor="t" anchorCtr="0">
            <a:spAutoFit/>
          </a:bodyPr>
          <a:lstStyle/>
          <a:p>
            <a:r>
              <a:rPr lang="en-CA" sz="2800" b="1" dirty="0">
                <a:solidFill>
                  <a:srgbClr val="1F3248"/>
                </a:solidFill>
                <a:latin typeface="+mj-lt"/>
                <a:ea typeface="Calibri" panose="020F0502020204030204" pitchFamily="34" charset="0"/>
                <a:cs typeface="Calibri" panose="020F0502020204030204" pitchFamily="34" charset="0"/>
              </a:rPr>
              <a:t>4</a:t>
            </a:r>
            <a:r>
              <a:rPr lang="en-CA" sz="2800" b="1" dirty="0">
                <a:solidFill>
                  <a:srgbClr val="1F3248"/>
                </a:solidFill>
                <a:effectLst/>
                <a:latin typeface="+mj-lt"/>
                <a:ea typeface="Calibri" panose="020F0502020204030204" pitchFamily="34" charset="0"/>
                <a:cs typeface="Calibri" panose="020F0502020204030204" pitchFamily="34" charset="0"/>
              </a:rPr>
              <a:t>. </a:t>
            </a:r>
            <a:r>
              <a:rPr lang="en-CA" sz="2800" b="1" dirty="0">
                <a:solidFill>
                  <a:srgbClr val="1F3248"/>
                </a:solidFill>
                <a:effectLst/>
                <a:latin typeface="+mj-lt"/>
                <a:ea typeface="Calibri" panose="020F0502020204030204" pitchFamily="34" charset="0"/>
                <a:cs typeface="Times New Roman" panose="02020603050405020304" pitchFamily="18" charset="0"/>
              </a:rPr>
              <a:t>Make connections </a:t>
            </a:r>
            <a:r>
              <a:rPr lang="en-CA" sz="2800" b="1" dirty="0">
                <a:solidFill>
                  <a:srgbClr val="49B461"/>
                </a:solidFill>
                <a:effectLst/>
                <a:latin typeface="+mj-lt"/>
                <a:ea typeface="Calibri" panose="020F0502020204030204" pitchFamily="34" charset="0"/>
                <a:cs typeface="Times New Roman" panose="02020603050405020304" pitchFamily="18" charset="0"/>
              </a:rPr>
              <a:t>to intergovernmental agendas</a:t>
            </a:r>
            <a:r>
              <a:rPr lang="en-CA" sz="2800" dirty="0">
                <a:solidFill>
                  <a:srgbClr val="49B461"/>
                </a:solidFill>
                <a:effectLst/>
                <a:latin typeface="+mj-lt"/>
              </a:rPr>
              <a:t> </a:t>
            </a:r>
            <a:endParaRPr lang="en-CA" sz="2800" b="1" dirty="0">
              <a:solidFill>
                <a:srgbClr val="49B461"/>
              </a:solidFill>
              <a:latin typeface="+mj-lt"/>
              <a:cs typeface="Calibri" panose="020F0502020204030204" pitchFamily="34" charset="0"/>
            </a:endParaRPr>
          </a:p>
          <a:p>
            <a:endParaRPr lang="en-US" sz="2800" b="1" dirty="0">
              <a:solidFill>
                <a:srgbClr val="117CC1"/>
              </a:solidFill>
              <a:latin typeface="+mj-lt"/>
            </a:endParaRPr>
          </a:p>
        </p:txBody>
      </p:sp>
      <p:sp>
        <p:nvSpPr>
          <p:cNvPr id="11" name="TextBox 10">
            <a:extLst>
              <a:ext uri="{FF2B5EF4-FFF2-40B4-BE49-F238E27FC236}">
                <a16:creationId xmlns:a16="http://schemas.microsoft.com/office/drawing/2014/main" id="{BE4C147A-553C-9AB6-D870-1184EE800664}"/>
              </a:ext>
            </a:extLst>
          </p:cNvPr>
          <p:cNvSpPr txBox="1"/>
          <p:nvPr/>
        </p:nvSpPr>
        <p:spPr>
          <a:xfrm>
            <a:off x="562469" y="1809125"/>
            <a:ext cx="5476428" cy="767133"/>
          </a:xfrm>
          <a:prstGeom prst="rect">
            <a:avLst/>
          </a:prstGeom>
          <a:noFill/>
        </p:spPr>
        <p:txBody>
          <a:bodyPr wrap="square" rtlCol="0">
            <a:spAutoFit/>
          </a:bodyPr>
          <a:lstStyle/>
          <a:p>
            <a:pPr marL="228600">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How does this issue relate to the strategic objectives and priorities of intergovernmental agendas or national health agendas?</a:t>
            </a:r>
          </a:p>
        </p:txBody>
      </p:sp>
      <p:sp>
        <p:nvSpPr>
          <p:cNvPr id="12" name="TextBox 11">
            <a:extLst>
              <a:ext uri="{FF2B5EF4-FFF2-40B4-BE49-F238E27FC236}">
                <a16:creationId xmlns:a16="http://schemas.microsoft.com/office/drawing/2014/main" id="{7DCC60CD-7350-850B-40C1-BB943D471A7B}"/>
              </a:ext>
            </a:extLst>
          </p:cNvPr>
          <p:cNvSpPr txBox="1"/>
          <p:nvPr/>
        </p:nvSpPr>
        <p:spPr>
          <a:xfrm>
            <a:off x="804291" y="2777434"/>
            <a:ext cx="5237374" cy="767133"/>
          </a:xfrm>
          <a:prstGeom prst="rect">
            <a:avLst/>
          </a:prstGeom>
          <a:noFill/>
        </p:spPr>
        <p:txBody>
          <a:bodyPr wrap="square" rtlCol="0">
            <a:spAutoFit/>
          </a:bodyPr>
          <a:lstStyle/>
          <a:p>
            <a:pPr lvl="0">
              <a:lnSpc>
                <a:spcPct val="107000"/>
              </a:lnSpc>
              <a:spcAft>
                <a:spcPts val="600"/>
              </a:spcAft>
            </a:pPr>
            <a:r>
              <a:rPr lang="en-CA" dirty="0">
                <a:effectLst/>
                <a:latin typeface="+mn-lt"/>
                <a:ea typeface="Calibri" panose="020F0502020204030204" pitchFamily="34" charset="0"/>
                <a:cs typeface="Times New Roman" panose="02020603050405020304" pitchFamily="18" charset="0"/>
              </a:rPr>
              <a:t>Consider how addressing this gap in knowledge/care can contribute to the achievement of objectives outlined in these agendas.</a:t>
            </a:r>
            <a:r>
              <a:rPr lang="en-CA" i="1" dirty="0">
                <a:effectLst/>
                <a:latin typeface="+mn-lt"/>
                <a:ea typeface="Calibri" panose="020F0502020204030204" pitchFamily="34" charset="0"/>
                <a:cs typeface="Times New Roman" panose="02020603050405020304" pitchFamily="18" charset="0"/>
              </a:rPr>
              <a:t> </a:t>
            </a:r>
            <a:endParaRPr lang="en-CA" kern="100" dirty="0">
              <a:effectLst/>
              <a:latin typeface="+mn-l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C38FC6E-4FD0-0733-8639-C422CBA65D37}"/>
              </a:ext>
            </a:extLst>
          </p:cNvPr>
          <p:cNvSpPr txBox="1"/>
          <p:nvPr/>
        </p:nvSpPr>
        <p:spPr>
          <a:xfrm>
            <a:off x="1010426" y="4309922"/>
            <a:ext cx="4580514" cy="707886"/>
          </a:xfrm>
          <a:prstGeom prst="rect">
            <a:avLst/>
          </a:prstGeom>
          <a:noFill/>
        </p:spPr>
        <p:txBody>
          <a:bodyPr wrap="square" rtlCol="0">
            <a:spAutoFit/>
          </a:bodyPr>
          <a:lstStyle/>
          <a:p>
            <a:r>
              <a:rPr lang="en-CA" sz="2000" b="1" dirty="0">
                <a:solidFill>
                  <a:schemeClr val="bg1"/>
                </a:solidFill>
                <a:latin typeface="+mj-lt"/>
              </a:rPr>
              <a:t>Which global agendas support vision health and healthy aging?</a:t>
            </a:r>
          </a:p>
        </p:txBody>
      </p:sp>
      <p:sp>
        <p:nvSpPr>
          <p:cNvPr id="25" name="Rectangle 24">
            <a:extLst>
              <a:ext uri="{FF2B5EF4-FFF2-40B4-BE49-F238E27FC236}">
                <a16:creationId xmlns:a16="http://schemas.microsoft.com/office/drawing/2014/main" id="{26574E50-90AE-356B-9EED-8C1601B3463D}"/>
              </a:ext>
            </a:extLst>
          </p:cNvPr>
          <p:cNvSpPr/>
          <p:nvPr/>
        </p:nvSpPr>
        <p:spPr>
          <a:xfrm>
            <a:off x="2395982" y="5396165"/>
            <a:ext cx="3159874" cy="45719"/>
          </a:xfrm>
          <a:prstGeom prst="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D4BC549-A778-D917-4081-50B556F11EA7}"/>
              </a:ext>
            </a:extLst>
          </p:cNvPr>
          <p:cNvSpPr/>
          <p:nvPr/>
        </p:nvSpPr>
        <p:spPr>
          <a:xfrm flipV="1">
            <a:off x="0" y="9840883"/>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circle with a letter i in it&#10;&#10;Description automatically generated">
            <a:extLst>
              <a:ext uri="{FF2B5EF4-FFF2-40B4-BE49-F238E27FC236}">
                <a16:creationId xmlns:a16="http://schemas.microsoft.com/office/drawing/2014/main" id="{606D54CE-E3ED-BC3B-B3E4-718207D8EFE1}"/>
              </a:ext>
            </a:extLst>
          </p:cNvPr>
          <p:cNvPicPr>
            <a:picLocks noChangeAspect="1"/>
          </p:cNvPicPr>
          <p:nvPr/>
        </p:nvPicPr>
        <p:blipFill>
          <a:blip r:embed="rId4"/>
          <a:stretch>
            <a:fillRect/>
          </a:stretch>
        </p:blipFill>
        <p:spPr>
          <a:xfrm>
            <a:off x="193114" y="1519777"/>
            <a:ext cx="497092" cy="497092"/>
          </a:xfrm>
          <a:prstGeom prst="rect">
            <a:avLst/>
          </a:prstGeom>
        </p:spPr>
      </p:pic>
      <p:pic>
        <p:nvPicPr>
          <p:cNvPr id="9" name="Picture 8">
            <a:extLst>
              <a:ext uri="{FF2B5EF4-FFF2-40B4-BE49-F238E27FC236}">
                <a16:creationId xmlns:a16="http://schemas.microsoft.com/office/drawing/2014/main" id="{D92A31F7-EF26-1483-4B0A-B607323A4A3D}"/>
              </a:ext>
            </a:extLst>
          </p:cNvPr>
          <p:cNvPicPr>
            <a:picLocks noChangeAspect="1"/>
          </p:cNvPicPr>
          <p:nvPr/>
        </p:nvPicPr>
        <p:blipFill>
          <a:blip r:embed="rId5"/>
          <a:stretch>
            <a:fillRect/>
          </a:stretch>
        </p:blipFill>
        <p:spPr>
          <a:xfrm>
            <a:off x="5266342" y="2442561"/>
            <a:ext cx="1336640" cy="2168191"/>
          </a:xfrm>
          <a:prstGeom prst="rect">
            <a:avLst/>
          </a:prstGeom>
        </p:spPr>
      </p:pic>
      <p:sp>
        <p:nvSpPr>
          <p:cNvPr id="18" name="Rectangle 17">
            <a:extLst>
              <a:ext uri="{FF2B5EF4-FFF2-40B4-BE49-F238E27FC236}">
                <a16:creationId xmlns:a16="http://schemas.microsoft.com/office/drawing/2014/main" id="{7FF6B0DC-2D45-2BB8-7D39-C69EFF8FEEAB}"/>
              </a:ext>
            </a:extLst>
          </p:cNvPr>
          <p:cNvSpPr/>
          <p:nvPr/>
        </p:nvSpPr>
        <p:spPr>
          <a:xfrm>
            <a:off x="1108048" y="5498906"/>
            <a:ext cx="4447808" cy="327579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9BE0B35-895D-6184-4D3E-43E6B847AA5C}"/>
              </a:ext>
            </a:extLst>
          </p:cNvPr>
          <p:cNvSpPr txBox="1"/>
          <p:nvPr/>
        </p:nvSpPr>
        <p:spPr>
          <a:xfrm>
            <a:off x="1010425" y="5715276"/>
            <a:ext cx="4386281" cy="1465145"/>
          </a:xfrm>
          <a:prstGeom prst="rect">
            <a:avLst/>
          </a:prstGeom>
          <a:noFill/>
        </p:spPr>
        <p:txBody>
          <a:bodyPr wrap="square" rtlCol="0">
            <a:spAutoFit/>
          </a:bodyPr>
          <a:lstStyle/>
          <a:p>
            <a:pPr marL="228600">
              <a:lnSpc>
                <a:spcPct val="107000"/>
              </a:lnSpc>
              <a:spcAft>
                <a:spcPts val="600"/>
              </a:spcAft>
            </a:pPr>
            <a:r>
              <a:rPr lang="en-CA" b="1" kern="100" dirty="0">
                <a:effectLst/>
                <a:latin typeface="+mn-lt"/>
                <a:ea typeface="Calibri" panose="020F0502020204030204" pitchFamily="34" charset="0"/>
                <a:cs typeface="Times New Roman" panose="02020603050405020304" pitchFamily="18" charset="0"/>
              </a:rPr>
              <a:t>Integrated People-centred Eye Care (IPEC) </a:t>
            </a:r>
            <a:r>
              <a:rPr lang="en-CA" kern="100" dirty="0">
                <a:effectLst/>
                <a:latin typeface="+mn-lt"/>
                <a:ea typeface="Calibri" panose="020F0502020204030204" pitchFamily="34" charset="0"/>
                <a:cs typeface="Times New Roman" panose="02020603050405020304" pitchFamily="18" charset="0"/>
              </a:rPr>
              <a:t>is the goal of the global eye health sector. It aims to support integration of eye health across health and social services and ensure access to eye care throughout life, from prevention to treatment and rehab.</a:t>
            </a:r>
          </a:p>
        </p:txBody>
      </p:sp>
      <p:sp>
        <p:nvSpPr>
          <p:cNvPr id="10" name="TextBox 9">
            <a:extLst>
              <a:ext uri="{FF2B5EF4-FFF2-40B4-BE49-F238E27FC236}">
                <a16:creationId xmlns:a16="http://schemas.microsoft.com/office/drawing/2014/main" id="{33CED063-E166-8601-62D0-FEAC4E85AD76}"/>
              </a:ext>
            </a:extLst>
          </p:cNvPr>
          <p:cNvSpPr txBox="1"/>
          <p:nvPr/>
        </p:nvSpPr>
        <p:spPr>
          <a:xfrm>
            <a:off x="1010425" y="7188363"/>
            <a:ext cx="4448313" cy="1463734"/>
          </a:xfrm>
          <a:prstGeom prst="rect">
            <a:avLst/>
          </a:prstGeom>
          <a:noFill/>
        </p:spPr>
        <p:txBody>
          <a:bodyPr wrap="square" rtlCol="0">
            <a:spAutoFit/>
          </a:bodyPr>
          <a:lstStyle/>
          <a:p>
            <a:pPr marL="228600">
              <a:lnSpc>
                <a:spcPct val="107000"/>
              </a:lnSpc>
              <a:spcAft>
                <a:spcPts val="600"/>
              </a:spcAft>
            </a:pPr>
            <a:r>
              <a:rPr lang="en-GB" dirty="0">
                <a:effectLst/>
                <a:latin typeface="+mn-lt"/>
                <a:ea typeface="Calibri" panose="020F0502020204030204" pitchFamily="34" charset="0"/>
                <a:cs typeface="Times New Roman" panose="02020603050405020304" pitchFamily="18" charset="0"/>
              </a:rPr>
              <a:t>The </a:t>
            </a:r>
            <a:r>
              <a:rPr lang="en-GB" b="1" dirty="0">
                <a:effectLst/>
                <a:latin typeface="+mn-lt"/>
                <a:ea typeface="Calibri" panose="020F0502020204030204" pitchFamily="34" charset="0"/>
                <a:cs typeface="Times New Roman" panose="02020603050405020304" pitchFamily="18" charset="0"/>
              </a:rPr>
              <a:t>UN Decade of Healthy Ageing </a:t>
            </a:r>
            <a:r>
              <a:rPr lang="en-GB" dirty="0">
                <a:effectLst/>
                <a:latin typeface="+mn-lt"/>
                <a:ea typeface="Calibri" panose="020F0502020204030204" pitchFamily="34" charset="0"/>
                <a:cs typeface="Times New Roman" panose="02020603050405020304" pitchFamily="18" charset="0"/>
              </a:rPr>
              <a:t>aims to improve the lives of older people through 4 key action areas. It provides an opportunity to enhance eye health for older people by targeting integrated care, age-friendly environments, combatting ageism, and long-term care services.</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sp>
        <p:nvSpPr>
          <p:cNvPr id="20" name="Oval 19">
            <a:extLst>
              <a:ext uri="{FF2B5EF4-FFF2-40B4-BE49-F238E27FC236}">
                <a16:creationId xmlns:a16="http://schemas.microsoft.com/office/drawing/2014/main" id="{0CA7181B-371B-7064-54DA-FD6133A74B08}"/>
              </a:ext>
            </a:extLst>
          </p:cNvPr>
          <p:cNvSpPr/>
          <p:nvPr/>
        </p:nvSpPr>
        <p:spPr>
          <a:xfrm>
            <a:off x="1190310" y="5845850"/>
            <a:ext cx="74351" cy="72071"/>
          </a:xfrm>
          <a:prstGeom prst="ellipse">
            <a:avLst/>
          </a:prstGeom>
          <a:solidFill>
            <a:srgbClr val="49B46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BF9A980-B5ED-AB8B-2C4D-04BD3D5D35E5}"/>
              </a:ext>
            </a:extLst>
          </p:cNvPr>
          <p:cNvSpPr/>
          <p:nvPr/>
        </p:nvSpPr>
        <p:spPr>
          <a:xfrm>
            <a:off x="1190310" y="7323916"/>
            <a:ext cx="74351" cy="72071"/>
          </a:xfrm>
          <a:prstGeom prst="ellipse">
            <a:avLst/>
          </a:prstGeom>
          <a:solidFill>
            <a:srgbClr val="49B46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49A51D6-3B1D-5D27-FFC2-32F043B34D1D}"/>
              </a:ext>
            </a:extLst>
          </p:cNvPr>
          <p:cNvPicPr>
            <a:picLocks noChangeAspect="1"/>
          </p:cNvPicPr>
          <p:nvPr/>
        </p:nvPicPr>
        <p:blipFill>
          <a:blip r:embed="rId6">
            <a:alphaModFix amt="4000"/>
          </a:blip>
          <a:srcRect l="2530" r="2189"/>
          <a:stretch/>
        </p:blipFill>
        <p:spPr>
          <a:xfrm>
            <a:off x="1098685" y="6292022"/>
            <a:ext cx="4448313" cy="2145516"/>
          </a:xfrm>
          <a:prstGeom prst="rect">
            <a:avLst/>
          </a:prstGeom>
        </p:spPr>
      </p:pic>
    </p:spTree>
    <p:extLst>
      <p:ext uri="{BB962C8B-B14F-4D97-AF65-F5344CB8AC3E}">
        <p14:creationId xmlns:p14="http://schemas.microsoft.com/office/powerpoint/2010/main" val="407762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4414-8D58-1E60-0B1B-65F617F837D0}"/>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8712D352-4E68-115F-F404-B7BE5BBAA487}"/>
              </a:ext>
            </a:extLst>
          </p:cNvPr>
          <p:cNvPicPr>
            <a:picLocks noChangeAspect="1"/>
          </p:cNvPicPr>
          <p:nvPr/>
        </p:nvPicPr>
        <p:blipFill>
          <a:blip r:embed="rId2"/>
          <a:stretch>
            <a:fillRect/>
          </a:stretch>
        </p:blipFill>
        <p:spPr>
          <a:xfrm>
            <a:off x="804291" y="3785578"/>
            <a:ext cx="5003855" cy="5003855"/>
          </a:xfrm>
          <a:prstGeom prst="rect">
            <a:avLst/>
          </a:prstGeom>
        </p:spPr>
      </p:pic>
      <p:pic>
        <p:nvPicPr>
          <p:cNvPr id="6" name="Picture 5">
            <a:extLst>
              <a:ext uri="{FF2B5EF4-FFF2-40B4-BE49-F238E27FC236}">
                <a16:creationId xmlns:a16="http://schemas.microsoft.com/office/drawing/2014/main" id="{702280EF-B11F-C08C-E4AF-4E4F779AFCCB}"/>
              </a:ext>
            </a:extLst>
          </p:cNvPr>
          <p:cNvPicPr>
            <a:picLocks noChangeAspect="1"/>
          </p:cNvPicPr>
          <p:nvPr/>
        </p:nvPicPr>
        <p:blipFill>
          <a:blip r:embed="rId3"/>
          <a:stretch>
            <a:fillRect/>
          </a:stretch>
        </p:blipFill>
        <p:spPr>
          <a:xfrm>
            <a:off x="1086643" y="4102777"/>
            <a:ext cx="4428884" cy="2302800"/>
          </a:xfrm>
          <a:prstGeom prst="rect">
            <a:avLst/>
          </a:prstGeom>
        </p:spPr>
      </p:pic>
      <p:sp>
        <p:nvSpPr>
          <p:cNvPr id="16" name="Rounded Rectangle 15">
            <a:extLst>
              <a:ext uri="{FF2B5EF4-FFF2-40B4-BE49-F238E27FC236}">
                <a16:creationId xmlns:a16="http://schemas.microsoft.com/office/drawing/2014/main" id="{F55274F8-A393-D95F-9BC9-6CD1300173FB}"/>
              </a:ext>
            </a:extLst>
          </p:cNvPr>
          <p:cNvSpPr/>
          <p:nvPr/>
        </p:nvSpPr>
        <p:spPr>
          <a:xfrm>
            <a:off x="452732" y="1699036"/>
            <a:ext cx="5706974" cy="885595"/>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2;p1">
            <a:extLst>
              <a:ext uri="{FF2B5EF4-FFF2-40B4-BE49-F238E27FC236}">
                <a16:creationId xmlns:a16="http://schemas.microsoft.com/office/drawing/2014/main" id="{C3AB6DFB-077A-7C25-1453-B4F1E8C430D3}"/>
              </a:ext>
            </a:extLst>
          </p:cNvPr>
          <p:cNvSpPr txBox="1"/>
          <p:nvPr/>
        </p:nvSpPr>
        <p:spPr>
          <a:xfrm>
            <a:off x="314018" y="785987"/>
            <a:ext cx="5706973" cy="523180"/>
          </a:xfrm>
          <a:prstGeom prst="rect">
            <a:avLst/>
          </a:prstGeom>
          <a:noFill/>
          <a:ln>
            <a:noFill/>
          </a:ln>
        </p:spPr>
        <p:txBody>
          <a:bodyPr spcFirstLastPara="1" wrap="square" lIns="91450" tIns="45700" rIns="91450" bIns="45700" anchor="t" anchorCtr="0">
            <a:spAutoFit/>
          </a:bodyPr>
          <a:lstStyle/>
          <a:p>
            <a:r>
              <a:rPr lang="en-CA" sz="2800" b="1" dirty="0">
                <a:solidFill>
                  <a:srgbClr val="1F3248"/>
                </a:solidFill>
                <a:effectLst/>
                <a:latin typeface="+mj-lt"/>
                <a:ea typeface="Calibri" panose="020F0502020204030204" pitchFamily="34" charset="0"/>
                <a:cs typeface="Calibri" panose="020F0502020204030204" pitchFamily="34" charset="0"/>
              </a:rPr>
              <a:t>5. Develop </a:t>
            </a:r>
            <a:r>
              <a:rPr lang="en-CA" sz="2800" b="1" dirty="0">
                <a:solidFill>
                  <a:srgbClr val="49B461"/>
                </a:solidFill>
                <a:effectLst/>
                <a:latin typeface="+mj-lt"/>
                <a:ea typeface="Calibri" panose="020F0502020204030204" pitchFamily="34" charset="0"/>
                <a:cs typeface="Calibri" panose="020F0502020204030204" pitchFamily="34" charset="0"/>
              </a:rPr>
              <a:t>a</a:t>
            </a:r>
            <a:r>
              <a:rPr lang="en-CA" sz="2800" b="1" dirty="0">
                <a:solidFill>
                  <a:srgbClr val="49B461"/>
                </a:solidFill>
                <a:latin typeface="+mj-lt"/>
                <a:cs typeface="Calibri" panose="020F0502020204030204" pitchFamily="34" charset="0"/>
              </a:rPr>
              <a:t>dvocacy actions</a:t>
            </a:r>
            <a:endParaRPr lang="en-US" sz="2800" b="1" dirty="0">
              <a:solidFill>
                <a:srgbClr val="49B461"/>
              </a:solidFill>
              <a:latin typeface="+mj-lt"/>
            </a:endParaRPr>
          </a:p>
        </p:txBody>
      </p:sp>
      <p:sp>
        <p:nvSpPr>
          <p:cNvPr id="11" name="TextBox 10">
            <a:extLst>
              <a:ext uri="{FF2B5EF4-FFF2-40B4-BE49-F238E27FC236}">
                <a16:creationId xmlns:a16="http://schemas.microsoft.com/office/drawing/2014/main" id="{9F925E28-0B45-5A76-32AB-C954A93570AF}"/>
              </a:ext>
            </a:extLst>
          </p:cNvPr>
          <p:cNvSpPr txBox="1"/>
          <p:nvPr/>
        </p:nvSpPr>
        <p:spPr>
          <a:xfrm>
            <a:off x="751886" y="1757594"/>
            <a:ext cx="5354227" cy="773610"/>
          </a:xfrm>
          <a:prstGeom prst="rect">
            <a:avLst/>
          </a:prstGeom>
          <a:noFill/>
        </p:spPr>
        <p:txBody>
          <a:bodyPr wrap="square" rtlCol="0">
            <a:spAutoFit/>
          </a:bodyPr>
          <a:lstStyle/>
          <a:p>
            <a:pPr>
              <a:lnSpc>
                <a:spcPct val="107000"/>
              </a:lnSpc>
              <a:spcAft>
                <a:spcPts val="600"/>
              </a:spcAft>
            </a:pPr>
            <a:r>
              <a:rPr lang="en-CA" kern="100" dirty="0">
                <a:effectLst/>
                <a:latin typeface="+mn-lt"/>
                <a:ea typeface="Calibri" panose="020F0502020204030204" pitchFamily="34" charset="0"/>
                <a:cs typeface="Times New Roman" panose="02020603050405020304" pitchFamily="18" charset="0"/>
              </a:rPr>
              <a:t>How do these advocacy and education actions support and align with other efforts to improve awareness of health issues and overall health outcomes?</a:t>
            </a:r>
          </a:p>
        </p:txBody>
      </p:sp>
      <p:sp>
        <p:nvSpPr>
          <p:cNvPr id="32" name="Rectangle 31">
            <a:extLst>
              <a:ext uri="{FF2B5EF4-FFF2-40B4-BE49-F238E27FC236}">
                <a16:creationId xmlns:a16="http://schemas.microsoft.com/office/drawing/2014/main" id="{665AB24B-6736-2C54-F0A4-A54B0B411355}"/>
              </a:ext>
            </a:extLst>
          </p:cNvPr>
          <p:cNvSpPr/>
          <p:nvPr/>
        </p:nvSpPr>
        <p:spPr>
          <a:xfrm flipV="1">
            <a:off x="0" y="9824554"/>
            <a:ext cx="6858000" cy="65117"/>
          </a:xfrm>
          <a:prstGeom prst="rect">
            <a:avLst/>
          </a:prstGeom>
          <a:solidFill>
            <a:srgbClr val="1F32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blue circle with a letter i in it&#10;&#10;Description automatically generated">
            <a:extLst>
              <a:ext uri="{FF2B5EF4-FFF2-40B4-BE49-F238E27FC236}">
                <a16:creationId xmlns:a16="http://schemas.microsoft.com/office/drawing/2014/main" id="{E6B11F00-20AB-24A8-960B-1FD468FCA81D}"/>
              </a:ext>
            </a:extLst>
          </p:cNvPr>
          <p:cNvPicPr>
            <a:picLocks noChangeAspect="1"/>
          </p:cNvPicPr>
          <p:nvPr/>
        </p:nvPicPr>
        <p:blipFill>
          <a:blip r:embed="rId4"/>
          <a:stretch>
            <a:fillRect/>
          </a:stretch>
        </p:blipFill>
        <p:spPr>
          <a:xfrm>
            <a:off x="193114" y="1465989"/>
            <a:ext cx="497092" cy="497092"/>
          </a:xfrm>
          <a:prstGeom prst="rect">
            <a:avLst/>
          </a:prstGeom>
        </p:spPr>
      </p:pic>
      <p:pic>
        <p:nvPicPr>
          <p:cNvPr id="2" name="Picture 1">
            <a:extLst>
              <a:ext uri="{FF2B5EF4-FFF2-40B4-BE49-F238E27FC236}">
                <a16:creationId xmlns:a16="http://schemas.microsoft.com/office/drawing/2014/main" id="{C04C47B8-5922-8123-665B-2A27A83C13F9}"/>
              </a:ext>
            </a:extLst>
          </p:cNvPr>
          <p:cNvPicPr>
            <a:picLocks noChangeAspect="1"/>
          </p:cNvPicPr>
          <p:nvPr/>
        </p:nvPicPr>
        <p:blipFill>
          <a:blip r:embed="rId5"/>
          <a:stretch>
            <a:fillRect/>
          </a:stretch>
        </p:blipFill>
        <p:spPr>
          <a:xfrm>
            <a:off x="5275797" y="2260075"/>
            <a:ext cx="1336640" cy="2168191"/>
          </a:xfrm>
          <a:prstGeom prst="rect">
            <a:avLst/>
          </a:prstGeom>
        </p:spPr>
      </p:pic>
      <p:sp>
        <p:nvSpPr>
          <p:cNvPr id="4" name="Rounded Rectangle 3">
            <a:extLst>
              <a:ext uri="{FF2B5EF4-FFF2-40B4-BE49-F238E27FC236}">
                <a16:creationId xmlns:a16="http://schemas.microsoft.com/office/drawing/2014/main" id="{9277BB28-D0A7-E1F2-C0C7-63BB859C2129}"/>
              </a:ext>
            </a:extLst>
          </p:cNvPr>
          <p:cNvSpPr/>
          <p:nvPr/>
        </p:nvSpPr>
        <p:spPr>
          <a:xfrm>
            <a:off x="465616" y="2685800"/>
            <a:ext cx="5706974" cy="737995"/>
          </a:xfrm>
          <a:prstGeom prst="round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04E42D3-D577-47BF-4C42-CA8DC7703F59}"/>
              </a:ext>
            </a:extLst>
          </p:cNvPr>
          <p:cNvSpPr txBox="1"/>
          <p:nvPr/>
        </p:nvSpPr>
        <p:spPr>
          <a:xfrm>
            <a:off x="685410" y="2778913"/>
            <a:ext cx="5354227" cy="541687"/>
          </a:xfrm>
          <a:prstGeom prst="rect">
            <a:avLst/>
          </a:prstGeom>
          <a:noFill/>
        </p:spPr>
        <p:txBody>
          <a:bodyPr wrap="square" rtlCol="0">
            <a:spAutoFit/>
          </a:bodyPr>
          <a:lstStyle/>
          <a:p>
            <a:pPr>
              <a:lnSpc>
                <a:spcPct val="107000"/>
              </a:lnSpc>
              <a:spcAft>
                <a:spcPts val="600"/>
              </a:spcAft>
            </a:pPr>
            <a:r>
              <a:rPr lang="en-CA" dirty="0">
                <a:effectLst/>
                <a:latin typeface="+mn-lt"/>
                <a:ea typeface="Calibri" panose="020F0502020204030204" pitchFamily="34" charset="0"/>
                <a:cs typeface="Times New Roman" panose="02020603050405020304" pitchFamily="18" charset="0"/>
              </a:rPr>
              <a:t>Are these advocacy actions supported and endorsed by trusted experts from across relevant sectors and disciplines?</a:t>
            </a:r>
            <a:r>
              <a:rPr lang="en-CA" dirty="0">
                <a:effectLst/>
                <a:latin typeface="+mn-lt"/>
              </a:rPr>
              <a:t> </a:t>
            </a:r>
            <a:endParaRPr lang="en-CA" kern="100" dirty="0">
              <a:effectLst/>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50C8EA0-4EE6-DE69-3FCA-5CD4DFC5E34B}"/>
              </a:ext>
            </a:extLst>
          </p:cNvPr>
          <p:cNvSpPr txBox="1"/>
          <p:nvPr/>
        </p:nvSpPr>
        <p:spPr>
          <a:xfrm>
            <a:off x="1297930" y="4685158"/>
            <a:ext cx="4129186" cy="707886"/>
          </a:xfrm>
          <a:prstGeom prst="rect">
            <a:avLst/>
          </a:prstGeom>
          <a:noFill/>
        </p:spPr>
        <p:txBody>
          <a:bodyPr wrap="square" rtlCol="0">
            <a:spAutoFit/>
          </a:bodyPr>
          <a:lstStyle/>
          <a:p>
            <a:r>
              <a:rPr lang="en-CA" sz="2000" b="1" dirty="0">
                <a:solidFill>
                  <a:srgbClr val="1F3248"/>
                </a:solidFill>
              </a:rPr>
              <a:t>How can the vision and aging sectors be effectively united?</a:t>
            </a:r>
          </a:p>
        </p:txBody>
      </p:sp>
      <p:pic>
        <p:nvPicPr>
          <p:cNvPr id="17" name="Picture 16">
            <a:extLst>
              <a:ext uri="{FF2B5EF4-FFF2-40B4-BE49-F238E27FC236}">
                <a16:creationId xmlns:a16="http://schemas.microsoft.com/office/drawing/2014/main" id="{47ED626C-B4CF-12E4-903D-85305CEB46F7}"/>
              </a:ext>
            </a:extLst>
          </p:cNvPr>
          <p:cNvPicPr>
            <a:picLocks noChangeAspect="1"/>
          </p:cNvPicPr>
          <p:nvPr/>
        </p:nvPicPr>
        <p:blipFill>
          <a:blip r:embed="rId6">
            <a:alphaModFix amt="4000"/>
          </a:blip>
          <a:srcRect l="2530" r="2189"/>
          <a:stretch/>
        </p:blipFill>
        <p:spPr>
          <a:xfrm>
            <a:off x="1399657" y="4178677"/>
            <a:ext cx="3596837" cy="1734831"/>
          </a:xfrm>
          <a:prstGeom prst="rect">
            <a:avLst/>
          </a:prstGeom>
        </p:spPr>
      </p:pic>
      <p:pic>
        <p:nvPicPr>
          <p:cNvPr id="7" name="Picture 6">
            <a:extLst>
              <a:ext uri="{FF2B5EF4-FFF2-40B4-BE49-F238E27FC236}">
                <a16:creationId xmlns:a16="http://schemas.microsoft.com/office/drawing/2014/main" id="{3016F49B-D0F0-9C4D-734A-FFC494F352F4}"/>
              </a:ext>
            </a:extLst>
          </p:cNvPr>
          <p:cNvPicPr>
            <a:picLocks noChangeAspect="1"/>
          </p:cNvPicPr>
          <p:nvPr/>
        </p:nvPicPr>
        <p:blipFill>
          <a:blip r:embed="rId7"/>
          <a:stretch>
            <a:fillRect/>
          </a:stretch>
        </p:blipFill>
        <p:spPr>
          <a:xfrm>
            <a:off x="1073327" y="5993423"/>
            <a:ext cx="4455515" cy="2452001"/>
          </a:xfrm>
          <a:prstGeom prst="rect">
            <a:avLst/>
          </a:prstGeom>
        </p:spPr>
      </p:pic>
      <p:sp>
        <p:nvSpPr>
          <p:cNvPr id="14" name="TextBox 13">
            <a:extLst>
              <a:ext uri="{FF2B5EF4-FFF2-40B4-BE49-F238E27FC236}">
                <a16:creationId xmlns:a16="http://schemas.microsoft.com/office/drawing/2014/main" id="{58958B11-061E-6731-8926-8EF297802635}"/>
              </a:ext>
            </a:extLst>
          </p:cNvPr>
          <p:cNvSpPr txBox="1"/>
          <p:nvPr/>
        </p:nvSpPr>
        <p:spPr>
          <a:xfrm>
            <a:off x="1175599" y="6662523"/>
            <a:ext cx="4385901" cy="1689180"/>
          </a:xfrm>
          <a:prstGeom prst="rect">
            <a:avLst/>
          </a:prstGeom>
          <a:noFill/>
        </p:spPr>
        <p:txBody>
          <a:bodyPr wrap="square" rtlCol="0">
            <a:spAutoFit/>
          </a:bodyPr>
          <a:lstStyle/>
          <a:p>
            <a:pPr lvl="0">
              <a:lnSpc>
                <a:spcPct val="107000"/>
              </a:lnSpc>
              <a:spcAft>
                <a:spcPts val="600"/>
              </a:spcAft>
            </a:pPr>
            <a:r>
              <a:rPr lang="en-CA" dirty="0">
                <a:effectLst/>
                <a:latin typeface="+mn-lt"/>
                <a:ea typeface="Calibri" panose="020F0502020204030204" pitchFamily="34" charset="0"/>
                <a:cs typeface="Times New Roman" panose="02020603050405020304" pitchFamily="18" charset="0"/>
              </a:rPr>
              <a:t>Meeting the goals of Integrated People-centred Eye Care and the UN Decade of Healthy Ageing calls for improving the lives of older people, supporting</a:t>
            </a:r>
            <a:r>
              <a:rPr lang="en-GB" dirty="0">
                <a:effectLst/>
                <a:latin typeface="+mn-lt"/>
                <a:ea typeface="Calibri" panose="020F0502020204030204" pitchFamily="34" charset="0"/>
                <a:cs typeface="Times New Roman" panose="02020603050405020304" pitchFamily="18" charset="0"/>
              </a:rPr>
              <a:t> healthy ageing and improving vision health. Meeting these objectives requires the union of vision and ageing sectors towards a common agenda on enhancing vision health for all.	</a:t>
            </a:r>
            <a:r>
              <a:rPr lang="en-CA" dirty="0">
                <a:effectLst/>
                <a:latin typeface="+mn-lt"/>
              </a:rPr>
              <a:t> </a:t>
            </a:r>
            <a:endParaRPr lang="en-CA" kern="100" dirty="0">
              <a:effectLst/>
              <a:latin typeface="+mn-lt"/>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1D2B418-D23D-6F73-BFB2-B10026091415}"/>
              </a:ext>
            </a:extLst>
          </p:cNvPr>
          <p:cNvSpPr/>
          <p:nvPr/>
        </p:nvSpPr>
        <p:spPr>
          <a:xfrm>
            <a:off x="2382284" y="6399843"/>
            <a:ext cx="3159874" cy="45719"/>
          </a:xfrm>
          <a:prstGeom prst="rect">
            <a:avLst/>
          </a:prstGeom>
          <a:solidFill>
            <a:srgbClr val="E3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498415"/>
      </p:ext>
    </p:extLst>
  </p:cSld>
  <p:clrMapOvr>
    <a:masterClrMapping/>
  </p:clrMapOvr>
</p:sld>
</file>

<file path=ppt/theme/theme1.xml><?xml version="1.0" encoding="utf-8"?>
<a:theme xmlns:a="http://schemas.openxmlformats.org/drawingml/2006/main" name="Office Theme">
  <a:themeElements>
    <a:clrScheme name="WIW">
      <a:dk1>
        <a:srgbClr val="1D0267"/>
      </a:dk1>
      <a:lt1>
        <a:srgbClr val="FAFAFA"/>
      </a:lt1>
      <a:dk2>
        <a:srgbClr val="0000D6"/>
      </a:dk2>
      <a:lt2>
        <a:srgbClr val="F0F0F0"/>
      </a:lt2>
      <a:accent1>
        <a:srgbClr val="00FAC9"/>
      </a:accent1>
      <a:accent2>
        <a:srgbClr val="67FCFF"/>
      </a:accent2>
      <a:accent3>
        <a:srgbClr val="95FB7C"/>
      </a:accent3>
      <a:accent4>
        <a:srgbClr val="FAFC99"/>
      </a:accent4>
      <a:accent5>
        <a:srgbClr val="FF82AB"/>
      </a:accent5>
      <a:accent6>
        <a:srgbClr val="BB7DA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BB9AC53C59942B02DC1C54EC07EEE" ma:contentTypeVersion="15" ma:contentTypeDescription="Create a new document." ma:contentTypeScope="" ma:versionID="ca1359bfc7176b961b60bf186d1ff142">
  <xsd:schema xmlns:xsd="http://www.w3.org/2001/XMLSchema" xmlns:xs="http://www.w3.org/2001/XMLSchema" xmlns:p="http://schemas.microsoft.com/office/2006/metadata/properties" xmlns:ns2="fc5f1d87-00de-4809-a6ad-17e20902562c" xmlns:ns3="ca8111a7-22c4-40a8-80ba-c46b40c62234" targetNamespace="http://schemas.microsoft.com/office/2006/metadata/properties" ma:root="true" ma:fieldsID="0d8e519da5afd74908a48d35823fe22d" ns2:_="" ns3:_="">
    <xsd:import namespace="fc5f1d87-00de-4809-a6ad-17e20902562c"/>
    <xsd:import namespace="ca8111a7-22c4-40a8-80ba-c46b40c622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f1d87-00de-4809-a6ad-17e209025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8111a7-22c4-40a8-80ba-c46b40c622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3953fe-29fb-4877-9edf-f4fa20449d5a}" ma:internalName="TaxCatchAll" ma:showField="CatchAllData" ma:web="ca8111a7-22c4-40a8-80ba-c46b40c622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5f1d87-00de-4809-a6ad-17e20902562c">
      <Terms xmlns="http://schemas.microsoft.com/office/infopath/2007/PartnerControls"/>
    </lcf76f155ced4ddcb4097134ff3c332f>
    <TaxCatchAll xmlns="ca8111a7-22c4-40a8-80ba-c46b40c622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6074C8-7A8E-4B76-9EC7-893358593E4F}">
  <ds:schemaRefs>
    <ds:schemaRef ds:uri="ca8111a7-22c4-40a8-80ba-c46b40c62234"/>
    <ds:schemaRef ds:uri="fc5f1d87-00de-4809-a6ad-17e2090256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0C8D01-0D7D-4BF3-81C0-7CE0235F383E}">
  <ds:schemaRefs>
    <ds:schemaRef ds:uri="http://schemas.microsoft.com/office/2006/metadata/properties"/>
    <ds:schemaRef ds:uri="http://www.w3.org/XML/1998/namespace"/>
    <ds:schemaRef ds:uri="http://purl.org/dc/terms/"/>
    <ds:schemaRef ds:uri="fc5f1d87-00de-4809-a6ad-17e20902562c"/>
    <ds:schemaRef ds:uri="http://schemas.microsoft.com/office/2006/documentManagement/types"/>
    <ds:schemaRef ds:uri="http://purl.org/dc/dcmitype/"/>
    <ds:schemaRef ds:uri="http://purl.org/dc/elements/1.1/"/>
    <ds:schemaRef ds:uri="ca8111a7-22c4-40a8-80ba-c46b40c62234"/>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1A52CA7-9815-4D66-834D-FC0147620F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710</TotalTime>
  <Words>3300</Words>
  <Application>Microsoft Macintosh PowerPoint</Application>
  <PresentationFormat>A4 Paper (210x297 mm)</PresentationFormat>
  <Paragraphs>126</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Lato</vt:lpstr>
      <vt:lpstr>Calibri</vt:lpstr>
      <vt:lpstr>Helvetica Neue</vt:lpstr>
      <vt:lpstr>Arial Black</vt:lpstr>
      <vt:lpstr>Baskerville</vt:lpstr>
      <vt:lpstr>BUTLER-MEDIUM</vt:lpstr>
      <vt:lpstr>Arial</vt:lpstr>
      <vt:lpstr>Butler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Quinn</dc:creator>
  <cp:lastModifiedBy>Berenice Anaya</cp:lastModifiedBy>
  <cp:revision>76</cp:revision>
  <dcterms:created xsi:type="dcterms:W3CDTF">2022-06-23T15:21:37Z</dcterms:created>
  <dcterms:modified xsi:type="dcterms:W3CDTF">2024-12-23T03:35:49Z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0x010100184BB9AC53C59942B02DC1C54EC07EEE</vt:lpwstr>
  </property>
  <property fmtid="{D5CDD505-2E9C-101B-9397-08002B2CF9AE}" pid="3" name="MediaServiceImageTags">
    <vt:lpwstr/>
  </property>
</Properties>
</file>