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4" r:id="rId9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5A1"/>
    <a:srgbClr val="F5F7FA"/>
    <a:srgbClr val="2032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9"/>
    <p:restoredTop sz="95801"/>
  </p:normalViewPr>
  <p:slideViewPr>
    <p:cSldViewPr snapToGrid="0">
      <p:cViewPr varScale="1">
        <p:scale>
          <a:sx n="127" d="100"/>
          <a:sy n="127" d="100"/>
        </p:scale>
        <p:origin x="14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24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50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348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4986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747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47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028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9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17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523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7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E891F6-F113-8B40-94FE-D494E087B503}" type="datetimeFigureOut">
              <a:rPr lang="en-US" smtClean="0"/>
              <a:t>7/16/26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CCA91E-3E43-534A-9BB8-C6DCAA9DF6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3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ifa.ngo/positions/age-friendly-environments-afe-echo-programme-4th-edition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w.ly/VuvE50ZnQx6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ifa.ngo/positions/age-friendly-environments-afe-echo-programme-4th-edition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ifa.ngo/positions/age-friendly-environments-afe-echo-programme-4th-editio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fa.ngo/positions/age-friendly-environments-afe-echo-programme-4th-edition/" TargetMode="External"/><Relationship Id="rId2" Type="http://schemas.openxmlformats.org/officeDocument/2006/relationships/hyperlink" Target="https://ow.ly/VuvE50ZnQx6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fa.ngo/positions/age-friendly-environments-afe-echo-programme-4th-edition/" TargetMode="External"/><Relationship Id="rId2" Type="http://schemas.openxmlformats.org/officeDocument/2006/relationships/hyperlink" Target="https://ow.ly/VuvE50ZnQx6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fa.ngo/positions/age-friendly-environments-afe-echo-programme-4th-edition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9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CB6212-8019-DCBA-2349-E29517FA51A8}"/>
              </a:ext>
            </a:extLst>
          </p:cNvPr>
          <p:cNvSpPr>
            <a:spLocks/>
          </p:cNvSpPr>
          <p:nvPr/>
        </p:nvSpPr>
        <p:spPr>
          <a:xfrm>
            <a:off x="-247135" y="-172995"/>
            <a:ext cx="10153135" cy="7030995"/>
          </a:xfrm>
          <a:prstGeom prst="rect">
            <a:avLst/>
          </a:prstGeom>
          <a:solidFill>
            <a:srgbClr val="203248"/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CA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8183C0-801E-F9FE-D388-A57AF97D7148}"/>
              </a:ext>
            </a:extLst>
          </p:cNvPr>
          <p:cNvSpPr txBox="1"/>
          <p:nvPr/>
        </p:nvSpPr>
        <p:spPr>
          <a:xfrm>
            <a:off x="190702" y="1531540"/>
            <a:ext cx="3015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29A5A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TOOLKIT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EEF35E-1A00-0064-639A-663BAFA55C4E}"/>
              </a:ext>
            </a:extLst>
          </p:cNvPr>
          <p:cNvSpPr txBox="1"/>
          <p:nvPr/>
        </p:nvSpPr>
        <p:spPr>
          <a:xfrm>
            <a:off x="190701" y="2003486"/>
            <a:ext cx="690813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C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Age-Friendly Environments (AFE) ECHO Programme – </a:t>
            </a:r>
          </a:p>
          <a:p>
            <a:pPr fontAlgn="base"/>
            <a:r>
              <a:rPr lang="en-CA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4th Edition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468F8C-57A7-8AFC-7E49-8D7F4582D525}"/>
              </a:ext>
            </a:extLst>
          </p:cNvPr>
          <p:cNvSpPr txBox="1"/>
          <p:nvPr/>
        </p:nvSpPr>
        <p:spPr>
          <a:xfrm>
            <a:off x="190702" y="3920498"/>
            <a:ext cx="3015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Webinar Series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F25BEA-8D7A-B027-6FCC-E0AC05A04778}"/>
              </a:ext>
            </a:extLst>
          </p:cNvPr>
          <p:cNvSpPr txBox="1"/>
          <p:nvPr/>
        </p:nvSpPr>
        <p:spPr>
          <a:xfrm>
            <a:off x="190702" y="4350223"/>
            <a:ext cx="64378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part of this ground-breaking initiative focused on promoting age-friendly environments across all geographic regions.</a:t>
            </a:r>
          </a:p>
        </p:txBody>
      </p:sp>
      <p:pic>
        <p:nvPicPr>
          <p:cNvPr id="11" name="Picture 10" descr="A blue and black calendar&#10;&#10;AI-generated content may be incorrect.">
            <a:extLst>
              <a:ext uri="{FF2B5EF4-FFF2-40B4-BE49-F238E27FC236}">
                <a16:creationId xmlns:a16="http://schemas.microsoft.com/office/drawing/2014/main" id="{F26E49EB-9865-EAD5-1CE0-C2CC77373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631" y="5110401"/>
            <a:ext cx="349794" cy="34979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17491A5-20F6-5530-F2B7-33616509458A}"/>
              </a:ext>
            </a:extLst>
          </p:cNvPr>
          <p:cNvSpPr txBox="1"/>
          <p:nvPr/>
        </p:nvSpPr>
        <p:spPr>
          <a:xfrm>
            <a:off x="660963" y="5065348"/>
            <a:ext cx="3667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Bi-weekly sessions </a:t>
            </a:r>
          </a:p>
          <a:p>
            <a:r>
              <a:rPr lang="en-CA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28 September – 23 November 2026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D9D4E2-74C1-1A9D-2F31-D8339C8E080D}"/>
              </a:ext>
            </a:extLst>
          </p:cNvPr>
          <p:cNvSpPr txBox="1">
            <a:spLocks/>
          </p:cNvSpPr>
          <p:nvPr/>
        </p:nvSpPr>
        <p:spPr>
          <a:xfrm>
            <a:off x="4460110" y="5202384"/>
            <a:ext cx="1730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 Sessions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BDAE0A5-7C51-55D3-7633-BC794C2927E3}"/>
              </a:ext>
            </a:extLst>
          </p:cNvPr>
          <p:cNvSpPr/>
          <p:nvPr/>
        </p:nvSpPr>
        <p:spPr>
          <a:xfrm>
            <a:off x="-292857" y="6208851"/>
            <a:ext cx="10244577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65D6474-339F-9319-CB97-3926DA49B4C5}"/>
              </a:ext>
            </a:extLst>
          </p:cNvPr>
          <p:cNvSpPr txBox="1"/>
          <p:nvPr/>
        </p:nvSpPr>
        <p:spPr>
          <a:xfrm>
            <a:off x="660963" y="6373417"/>
            <a:ext cx="3667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visit </a:t>
            </a:r>
            <a:r>
              <a:rPr lang="en-CA" sz="1400" b="1" dirty="0" err="1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ifa.ngo</a:t>
            </a:r>
            <a:r>
              <a:rPr lang="en-CA" sz="14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/events/</a:t>
            </a:r>
          </a:p>
        </p:txBody>
      </p:sp>
      <p:pic>
        <p:nvPicPr>
          <p:cNvPr id="25" name="Picture 24" descr="A blue and black logo&#10;&#10;AI-generated content may be incorrect.">
            <a:extLst>
              <a:ext uri="{FF2B5EF4-FFF2-40B4-BE49-F238E27FC236}">
                <a16:creationId xmlns:a16="http://schemas.microsoft.com/office/drawing/2014/main" id="{A317CFA1-C511-1082-D93C-C0E1A003E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062" y="5076533"/>
            <a:ext cx="500850" cy="500850"/>
          </a:xfrm>
          <a:prstGeom prst="rect">
            <a:avLst/>
          </a:prstGeom>
        </p:spPr>
      </p:pic>
      <p:pic>
        <p:nvPicPr>
          <p:cNvPr id="27" name="Picture 26" descr="A blue globe with a black background&#10;&#10;AI-generated content may be incorrect.">
            <a:extLst>
              <a:ext uri="{FF2B5EF4-FFF2-40B4-BE49-F238E27FC236}">
                <a16:creationId xmlns:a16="http://schemas.microsoft.com/office/drawing/2014/main" id="{8F523431-803F-8919-17FB-6C957BD41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291631" y="6332861"/>
            <a:ext cx="360473" cy="360473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2C208AC-95D3-56AD-B496-2E2D3EC60092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1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7248EFD-B4E2-FEF5-A5D7-7AE00F8684A4}"/>
              </a:ext>
            </a:extLst>
          </p:cNvPr>
          <p:cNvCxnSpPr>
            <a:cxnSpLocks/>
          </p:cNvCxnSpPr>
          <p:nvPr/>
        </p:nvCxnSpPr>
        <p:spPr>
          <a:xfrm>
            <a:off x="3799919" y="5099563"/>
            <a:ext cx="0" cy="489005"/>
          </a:xfrm>
          <a:prstGeom prst="line">
            <a:avLst/>
          </a:prstGeom>
          <a:ln>
            <a:solidFill>
              <a:srgbClr val="F5F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3" name="Picture 42" descr="A green triangle with white text&#10;&#10;AI-generated content may be incorrect.">
            <a:extLst>
              <a:ext uri="{FF2B5EF4-FFF2-40B4-BE49-F238E27FC236}">
                <a16:creationId xmlns:a16="http://schemas.microsoft.com/office/drawing/2014/main" id="{88E006D2-6DA8-B652-84CC-59A0E3653D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31" y="158305"/>
            <a:ext cx="1666176" cy="668137"/>
          </a:xfrm>
          <a:prstGeom prst="rect">
            <a:avLst/>
          </a:prstGeom>
        </p:spPr>
      </p:pic>
      <p:pic>
        <p:nvPicPr>
          <p:cNvPr id="44" name="Picture 43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53DAEACF-16BC-01E6-9E71-1790402F40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4868" y="171752"/>
            <a:ext cx="2229629" cy="782923"/>
          </a:xfrm>
          <a:prstGeom prst="rect">
            <a:avLst/>
          </a:prstGeom>
        </p:spPr>
      </p:pic>
      <p:pic>
        <p:nvPicPr>
          <p:cNvPr id="45" name="Picture 44" descr="A logo with purple circles and text&#10;&#10;AI-generated content may be incorrect.">
            <a:extLst>
              <a:ext uri="{FF2B5EF4-FFF2-40B4-BE49-F238E27FC236}">
                <a16:creationId xmlns:a16="http://schemas.microsoft.com/office/drawing/2014/main" id="{1FB77CA5-6237-446A-246E-993A6F34B8E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1558" y="212211"/>
            <a:ext cx="1488141" cy="635182"/>
          </a:xfrm>
          <a:prstGeom prst="rect">
            <a:avLst/>
          </a:prstGeom>
        </p:spPr>
      </p:pic>
      <p:pic>
        <p:nvPicPr>
          <p:cNvPr id="46" name="Picture 45" descr="A red and black logo&#10;&#10;AI-generated content may be incorrect.">
            <a:extLst>
              <a:ext uri="{FF2B5EF4-FFF2-40B4-BE49-F238E27FC236}">
                <a16:creationId xmlns:a16="http://schemas.microsoft.com/office/drawing/2014/main" id="{2B18887C-DA6C-4AF1-2F5D-6AF7EACB14C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6760" y="222435"/>
            <a:ext cx="962409" cy="721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98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90150BC2-F724-D765-05D7-D769582FCB4F}"/>
              </a:ext>
            </a:extLst>
          </p:cNvPr>
          <p:cNvSpPr/>
          <p:nvPr/>
        </p:nvSpPr>
        <p:spPr>
          <a:xfrm>
            <a:off x="4870576" y="2261452"/>
            <a:ext cx="671513" cy="680013"/>
          </a:xfrm>
          <a:prstGeom prst="ellipse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C8DBD66-3986-ED7E-FD2F-FE15CE2E752E}"/>
              </a:ext>
            </a:extLst>
          </p:cNvPr>
          <p:cNvSpPr/>
          <p:nvPr/>
        </p:nvSpPr>
        <p:spPr>
          <a:xfrm>
            <a:off x="2662959" y="2222549"/>
            <a:ext cx="671513" cy="680013"/>
          </a:xfrm>
          <a:prstGeom prst="ellipse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190EEC6-5DA2-3F48-7235-A5F5B2413CE9}"/>
              </a:ext>
            </a:extLst>
          </p:cNvPr>
          <p:cNvSpPr/>
          <p:nvPr/>
        </p:nvSpPr>
        <p:spPr>
          <a:xfrm>
            <a:off x="518842" y="2225019"/>
            <a:ext cx="671513" cy="680013"/>
          </a:xfrm>
          <a:prstGeom prst="ellipse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11D458-077B-923E-B6F2-787D47720FBC}"/>
              </a:ext>
            </a:extLst>
          </p:cNvPr>
          <p:cNvSpPr txBox="1"/>
          <p:nvPr/>
        </p:nvSpPr>
        <p:spPr>
          <a:xfrm>
            <a:off x="388527" y="315078"/>
            <a:ext cx="5393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Use this Toolkit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679CAF3-BF96-F717-F8EF-6F7F7912D961}"/>
              </a:ext>
            </a:extLst>
          </p:cNvPr>
          <p:cNvCxnSpPr/>
          <p:nvPr/>
        </p:nvCxnSpPr>
        <p:spPr>
          <a:xfrm>
            <a:off x="488373" y="861704"/>
            <a:ext cx="3044536" cy="0"/>
          </a:xfrm>
          <a:prstGeom prst="line">
            <a:avLst/>
          </a:prstGeom>
          <a:ln>
            <a:solidFill>
              <a:srgbClr val="29A5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4C792DC4-8516-070B-37A7-62D0B3155E13}"/>
              </a:ext>
            </a:extLst>
          </p:cNvPr>
          <p:cNvSpPr/>
          <p:nvPr/>
        </p:nvSpPr>
        <p:spPr>
          <a:xfrm>
            <a:off x="0" y="6201103"/>
            <a:ext cx="9906000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4A49F23-9360-5D62-548A-0745BCC7C35F}"/>
              </a:ext>
            </a:extLst>
          </p:cNvPr>
          <p:cNvSpPr txBox="1"/>
          <p:nvPr/>
        </p:nvSpPr>
        <p:spPr>
          <a:xfrm>
            <a:off x="388526" y="1064797"/>
            <a:ext cx="890132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Thank you for helping us amplify important conversations on age-friendly environments.</a:t>
            </a:r>
          </a:p>
          <a:p>
            <a:pPr>
              <a:buNone/>
            </a:pP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This toolkit provides you with ready-to-use assets and key messages to promote our upcoming ECHO Programme across your social media channels.</a:t>
            </a:r>
          </a:p>
        </p:txBody>
      </p:sp>
      <p:pic>
        <p:nvPicPr>
          <p:cNvPr id="29" name="Picture 28" descr="A blue arrow pointing down&#10;&#10;AI-generated content may be incorrect.">
            <a:extLst>
              <a:ext uri="{FF2B5EF4-FFF2-40B4-BE49-F238E27FC236}">
                <a16:creationId xmlns:a16="http://schemas.microsoft.com/office/drawing/2014/main" id="{BDB0AA36-8280-12B9-BBD3-BC0B9A6911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75" y="2184218"/>
            <a:ext cx="671513" cy="671513"/>
          </a:xfrm>
          <a:prstGeom prst="rect">
            <a:avLst/>
          </a:prstGeom>
        </p:spPr>
      </p:pic>
      <p:pic>
        <p:nvPicPr>
          <p:cNvPr id="33" name="Picture 32" descr="A blue pencil in a square&#10;&#10;AI-generated content may be incorrect.">
            <a:extLst>
              <a:ext uri="{FF2B5EF4-FFF2-40B4-BE49-F238E27FC236}">
                <a16:creationId xmlns:a16="http://schemas.microsoft.com/office/drawing/2014/main" id="{548C3493-558E-34FE-0471-9FF02FE785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3132" y="2321915"/>
            <a:ext cx="442913" cy="442913"/>
          </a:xfrm>
          <a:prstGeom prst="rect">
            <a:avLst/>
          </a:prstGeom>
        </p:spPr>
      </p:pic>
      <p:pic>
        <p:nvPicPr>
          <p:cNvPr id="35" name="Picture 34" descr="A blue paper plane with black background&#10;&#10;AI-generated content may be incorrect.">
            <a:extLst>
              <a:ext uri="{FF2B5EF4-FFF2-40B4-BE49-F238E27FC236}">
                <a16:creationId xmlns:a16="http://schemas.microsoft.com/office/drawing/2014/main" id="{438C73E8-607B-3A25-CB61-9ACA94A597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005" y="2402330"/>
            <a:ext cx="442913" cy="442913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21896256-5CC6-8C30-6FC4-D6A501CF518F}"/>
              </a:ext>
            </a:extLst>
          </p:cNvPr>
          <p:cNvSpPr/>
          <p:nvPr/>
        </p:nvSpPr>
        <p:spPr>
          <a:xfrm>
            <a:off x="7084049" y="2262164"/>
            <a:ext cx="671513" cy="680013"/>
          </a:xfrm>
          <a:prstGeom prst="ellipse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 descr="A blue heart on a black background&#10;&#10;AI-generated content may be incorrect.">
            <a:extLst>
              <a:ext uri="{FF2B5EF4-FFF2-40B4-BE49-F238E27FC236}">
                <a16:creationId xmlns:a16="http://schemas.microsoft.com/office/drawing/2014/main" id="{A768C641-7490-A989-D3C5-5EA585839B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348" y="2402330"/>
            <a:ext cx="442913" cy="442913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F314C45-0658-863A-ECDC-0DE332A029F6}"/>
              </a:ext>
            </a:extLst>
          </p:cNvPr>
          <p:cNvSpPr txBox="1"/>
          <p:nvPr/>
        </p:nvSpPr>
        <p:spPr>
          <a:xfrm>
            <a:off x="488374" y="3057952"/>
            <a:ext cx="17610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DOWNLOAD</a:t>
            </a: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Click on any asset preview to download the high-resolution file.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991560-17CE-A2F5-D232-C7CA3EF6CA7F}"/>
              </a:ext>
            </a:extLst>
          </p:cNvPr>
          <p:cNvSpPr txBox="1"/>
          <p:nvPr/>
        </p:nvSpPr>
        <p:spPr>
          <a:xfrm>
            <a:off x="2662959" y="3035360"/>
            <a:ext cx="1739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CUSTOMIZE</a:t>
            </a: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Feel free to adapt the suggested copy to fit your audience and voice.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F6F95CD-252B-EA67-93B5-F8825E2196E1}"/>
              </a:ext>
            </a:extLst>
          </p:cNvPr>
          <p:cNvSpPr txBox="1"/>
          <p:nvPr/>
        </p:nvSpPr>
        <p:spPr>
          <a:xfrm>
            <a:off x="4807926" y="3048335"/>
            <a:ext cx="1739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SHARE</a:t>
            </a: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Post on your channels using the suggested copy, hashtags, and tagged accounts.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5164F7C-3B35-9C12-46E2-47948437D531}"/>
              </a:ext>
            </a:extLst>
          </p:cNvPr>
          <p:cNvSpPr txBox="1"/>
          <p:nvPr/>
        </p:nvSpPr>
        <p:spPr>
          <a:xfrm>
            <a:off x="7084049" y="3035360"/>
            <a:ext cx="17399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ENGAGE</a:t>
            </a: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Like, comment, and share to help us increase reach and impact.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87AB81-DE8F-F4CC-B41A-E7B98E77B229}"/>
              </a:ext>
            </a:extLst>
          </p:cNvPr>
          <p:cNvSpPr txBox="1"/>
          <p:nvPr/>
        </p:nvSpPr>
        <p:spPr>
          <a:xfrm>
            <a:off x="514075" y="4454375"/>
            <a:ext cx="8186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DATES</a:t>
            </a: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Webinar series runs from 28 September to 23 November 2026.</a:t>
            </a: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Check page 3 for the full schedule and assets.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B602221-B4E0-6F4D-61E8-50AFD6B599F9}"/>
              </a:ext>
            </a:extLst>
          </p:cNvPr>
          <p:cNvSpPr txBox="1"/>
          <p:nvPr/>
        </p:nvSpPr>
        <p:spPr>
          <a:xfrm>
            <a:off x="514075" y="5303798"/>
            <a:ext cx="81865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REGISTRATION LINK</a:t>
            </a:r>
          </a:p>
          <a:p>
            <a:r>
              <a:rPr lang="en-CA" sz="1200" b="1" u="sng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https://ow.ly/VuvE50ZnQx6</a:t>
            </a:r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BEA244B-392D-965F-7C78-C737B334A694}"/>
              </a:ext>
            </a:extLst>
          </p:cNvPr>
          <p:cNvSpPr txBox="1"/>
          <p:nvPr/>
        </p:nvSpPr>
        <p:spPr>
          <a:xfrm>
            <a:off x="488374" y="6404195"/>
            <a:ext cx="83490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 about the Age-friendly Environments (AFE) ECHO Programme – 4th Edition.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E7B85C6-C3C9-925C-119E-6127B71175ED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2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5B8E252-9998-67F9-4F36-FCC63CDE8610}"/>
              </a:ext>
            </a:extLst>
          </p:cNvPr>
          <p:cNvCxnSpPr/>
          <p:nvPr/>
        </p:nvCxnSpPr>
        <p:spPr>
          <a:xfrm>
            <a:off x="2384892" y="2261452"/>
            <a:ext cx="0" cy="1706249"/>
          </a:xfrm>
          <a:prstGeom prst="line">
            <a:avLst/>
          </a:prstGeom>
          <a:ln>
            <a:solidFill>
              <a:srgbClr val="F5F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E5FBE1AD-07AF-E1D6-D784-A3102DBEEF76}"/>
              </a:ext>
            </a:extLst>
          </p:cNvPr>
          <p:cNvCxnSpPr/>
          <p:nvPr/>
        </p:nvCxnSpPr>
        <p:spPr>
          <a:xfrm>
            <a:off x="4515561" y="2319886"/>
            <a:ext cx="0" cy="1706249"/>
          </a:xfrm>
          <a:prstGeom prst="line">
            <a:avLst/>
          </a:prstGeom>
          <a:ln>
            <a:solidFill>
              <a:srgbClr val="F5F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9723682-A53D-0120-0148-416074E1EF81}"/>
              </a:ext>
            </a:extLst>
          </p:cNvPr>
          <p:cNvCxnSpPr/>
          <p:nvPr/>
        </p:nvCxnSpPr>
        <p:spPr>
          <a:xfrm>
            <a:off x="6737774" y="2319886"/>
            <a:ext cx="0" cy="1706249"/>
          </a:xfrm>
          <a:prstGeom prst="line">
            <a:avLst/>
          </a:prstGeom>
          <a:ln>
            <a:solidFill>
              <a:srgbClr val="F5F7F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6834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B0367-39BB-6D84-98D8-7C211596F3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E5AB1A-C42F-8FD9-9AC3-2A2CEDF19749}"/>
              </a:ext>
            </a:extLst>
          </p:cNvPr>
          <p:cNvSpPr txBox="1"/>
          <p:nvPr/>
        </p:nvSpPr>
        <p:spPr>
          <a:xfrm>
            <a:off x="388528" y="315078"/>
            <a:ext cx="301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Assets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A1D18D-D838-3E08-0DA7-ACDAC50C8E11}"/>
              </a:ext>
            </a:extLst>
          </p:cNvPr>
          <p:cNvSpPr txBox="1"/>
          <p:nvPr/>
        </p:nvSpPr>
        <p:spPr>
          <a:xfrm>
            <a:off x="388528" y="976007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any assets below to download.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C6D3CC-667D-2B9A-0935-DEB48ADD7F5E}"/>
              </a:ext>
            </a:extLst>
          </p:cNvPr>
          <p:cNvCxnSpPr/>
          <p:nvPr/>
        </p:nvCxnSpPr>
        <p:spPr>
          <a:xfrm>
            <a:off x="488373" y="861704"/>
            <a:ext cx="3044536" cy="0"/>
          </a:xfrm>
          <a:prstGeom prst="line">
            <a:avLst/>
          </a:prstGeom>
          <a:ln>
            <a:solidFill>
              <a:srgbClr val="29A5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929DBC0-6FD8-9FCA-7A94-215096755F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239" y="1396148"/>
            <a:ext cx="4021282" cy="402128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1" name="Picture 10" descr="An advertisement for an older couple walking a dog&#10;&#10;AI-generated content may be incorrect.">
            <a:extLst>
              <a:ext uri="{FF2B5EF4-FFF2-40B4-BE49-F238E27FC236}">
                <a16:creationId xmlns:a16="http://schemas.microsoft.com/office/drawing/2014/main" id="{BFB665E3-7E19-F0F1-2C17-25E63AEFCC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480" y="1396148"/>
            <a:ext cx="4021282" cy="4021282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1A5D019-2FA8-E3AE-1D70-44700B287D91}"/>
              </a:ext>
            </a:extLst>
          </p:cNvPr>
          <p:cNvSpPr/>
          <p:nvPr/>
        </p:nvSpPr>
        <p:spPr>
          <a:xfrm>
            <a:off x="0" y="6201103"/>
            <a:ext cx="9906000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F40BA9-F2E9-127E-79C2-0F30499AE3F4}"/>
              </a:ext>
            </a:extLst>
          </p:cNvPr>
          <p:cNvSpPr txBox="1"/>
          <p:nvPr/>
        </p:nvSpPr>
        <p:spPr>
          <a:xfrm>
            <a:off x="488374" y="6404195"/>
            <a:ext cx="80805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 about the Age-friendly Environments (AFE) ECHO Programme – 4th Edition.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2D47BC-4572-0140-7F9E-B552F85307BA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3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00644E1-9B2B-3DA0-50F0-7DF4D79FEA02}"/>
              </a:ext>
            </a:extLst>
          </p:cNvPr>
          <p:cNvSpPr/>
          <p:nvPr/>
        </p:nvSpPr>
        <p:spPr>
          <a:xfrm>
            <a:off x="2053257" y="5610011"/>
            <a:ext cx="1254557" cy="308754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9FC2F3-3CE9-1638-211B-74112BD574AF}"/>
              </a:ext>
            </a:extLst>
          </p:cNvPr>
          <p:cNvSpPr txBox="1"/>
          <p:nvPr/>
        </p:nvSpPr>
        <p:spPr>
          <a:xfrm>
            <a:off x="2289962" y="5636435"/>
            <a:ext cx="1102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</a:p>
        </p:txBody>
      </p:sp>
      <p:pic>
        <p:nvPicPr>
          <p:cNvPr id="10" name="Picture 9" descr="A blue arrow pointing down&#10;&#10;AI-generated content may be incorrect.">
            <a:extLst>
              <a:ext uri="{FF2B5EF4-FFF2-40B4-BE49-F238E27FC236}">
                <a16:creationId xmlns:a16="http://schemas.microsoft.com/office/drawing/2014/main" id="{6DA1F306-968B-D8BA-9E19-3A9F7967EB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23896" y="5666433"/>
            <a:ext cx="210996" cy="210996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A1C572F-146D-D8EC-BAE5-F1FD2F58BE22}"/>
              </a:ext>
            </a:extLst>
          </p:cNvPr>
          <p:cNvSpPr/>
          <p:nvPr/>
        </p:nvSpPr>
        <p:spPr>
          <a:xfrm>
            <a:off x="6665421" y="5610010"/>
            <a:ext cx="1254557" cy="308754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2FAC29-EBD9-6C2C-099B-9BE95936213C}"/>
              </a:ext>
            </a:extLst>
          </p:cNvPr>
          <p:cNvSpPr txBox="1"/>
          <p:nvPr/>
        </p:nvSpPr>
        <p:spPr>
          <a:xfrm>
            <a:off x="6902126" y="5636434"/>
            <a:ext cx="1102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</a:p>
        </p:txBody>
      </p:sp>
      <p:pic>
        <p:nvPicPr>
          <p:cNvPr id="15" name="Picture 14" descr="A blue arrow pointing down&#10;&#10;AI-generated content may be incorrect.">
            <a:extLst>
              <a:ext uri="{FF2B5EF4-FFF2-40B4-BE49-F238E27FC236}">
                <a16:creationId xmlns:a16="http://schemas.microsoft.com/office/drawing/2014/main" id="{97B0D28E-E773-ED14-3AC2-B8181B7185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36060" y="5666432"/>
            <a:ext cx="210996" cy="21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54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419DE-285E-EB1B-73F1-D3B14B880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oster for an event&#10;&#10;AI-generated content may be incorrect.">
            <a:extLst>
              <a:ext uri="{FF2B5EF4-FFF2-40B4-BE49-F238E27FC236}">
                <a16:creationId xmlns:a16="http://schemas.microsoft.com/office/drawing/2014/main" id="{0A6137BF-B683-2127-59EB-D4A7DB4D96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846"/>
          <a:stretch>
            <a:fillRect/>
          </a:stretch>
        </p:blipFill>
        <p:spPr>
          <a:xfrm>
            <a:off x="654218" y="1387368"/>
            <a:ext cx="4137302" cy="40195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pic>
        <p:nvPicPr>
          <p:cNvPr id="10" name="Picture 9" descr="A poster for an event&#10;&#10;AI-generated content may be incorrect.">
            <a:extLst>
              <a:ext uri="{FF2B5EF4-FFF2-40B4-BE49-F238E27FC236}">
                <a16:creationId xmlns:a16="http://schemas.microsoft.com/office/drawing/2014/main" id="{FC431E7C-1443-A50F-BA69-F95D874D71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15"/>
          <a:stretch>
            <a:fillRect/>
          </a:stretch>
        </p:blipFill>
        <p:spPr>
          <a:xfrm>
            <a:off x="5123536" y="1387367"/>
            <a:ext cx="4114799" cy="4019551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51D34D5-1068-575D-E909-B5C7A3390D1F}"/>
              </a:ext>
            </a:extLst>
          </p:cNvPr>
          <p:cNvSpPr txBox="1"/>
          <p:nvPr/>
        </p:nvSpPr>
        <p:spPr>
          <a:xfrm>
            <a:off x="388528" y="315078"/>
            <a:ext cx="301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Media Assets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ECE21A-5FBD-8019-C85B-2211DFE8243F}"/>
              </a:ext>
            </a:extLst>
          </p:cNvPr>
          <p:cNvSpPr txBox="1"/>
          <p:nvPr/>
        </p:nvSpPr>
        <p:spPr>
          <a:xfrm>
            <a:off x="388528" y="976007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on any assets below to download.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19F5C4-6366-A86E-EFCE-30E434A9CDDB}"/>
              </a:ext>
            </a:extLst>
          </p:cNvPr>
          <p:cNvCxnSpPr/>
          <p:nvPr/>
        </p:nvCxnSpPr>
        <p:spPr>
          <a:xfrm>
            <a:off x="488373" y="861704"/>
            <a:ext cx="3044536" cy="0"/>
          </a:xfrm>
          <a:prstGeom prst="line">
            <a:avLst/>
          </a:prstGeom>
          <a:ln>
            <a:solidFill>
              <a:srgbClr val="29A5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D2F79489-13D6-836D-C53B-476D62CAF5E4}"/>
              </a:ext>
            </a:extLst>
          </p:cNvPr>
          <p:cNvSpPr/>
          <p:nvPr/>
        </p:nvSpPr>
        <p:spPr>
          <a:xfrm>
            <a:off x="0" y="6201103"/>
            <a:ext cx="9906000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890FB48-75DE-89B7-F77B-42D592F23DDC}"/>
              </a:ext>
            </a:extLst>
          </p:cNvPr>
          <p:cNvSpPr txBox="1"/>
          <p:nvPr/>
        </p:nvSpPr>
        <p:spPr>
          <a:xfrm>
            <a:off x="488374" y="6404195"/>
            <a:ext cx="7590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 about the Age-friendly Environments (AFE) ECHO Programme – 4th Edition.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05D4BC-850B-5628-635D-B927FC17703E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4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59B743E2-3530-ED34-D79E-0EDD168F375E}"/>
              </a:ext>
            </a:extLst>
          </p:cNvPr>
          <p:cNvSpPr/>
          <p:nvPr/>
        </p:nvSpPr>
        <p:spPr>
          <a:xfrm>
            <a:off x="2053257" y="5610011"/>
            <a:ext cx="1254557" cy="308754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BE65D3-31BD-141F-8ED0-9D173636437B}"/>
              </a:ext>
            </a:extLst>
          </p:cNvPr>
          <p:cNvSpPr txBox="1"/>
          <p:nvPr/>
        </p:nvSpPr>
        <p:spPr>
          <a:xfrm>
            <a:off x="2289962" y="5636435"/>
            <a:ext cx="1102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</a:p>
        </p:txBody>
      </p:sp>
      <p:pic>
        <p:nvPicPr>
          <p:cNvPr id="32" name="Picture 31" descr="A blue arrow pointing down&#10;&#10;AI-generated content may be incorrect.">
            <a:extLst>
              <a:ext uri="{FF2B5EF4-FFF2-40B4-BE49-F238E27FC236}">
                <a16:creationId xmlns:a16="http://schemas.microsoft.com/office/drawing/2014/main" id="{DFF00D6B-398E-B146-5905-CCDAFE36E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23896" y="5666433"/>
            <a:ext cx="210996" cy="210996"/>
          </a:xfrm>
          <a:prstGeom prst="rect">
            <a:avLst/>
          </a:prstGeom>
        </p:spPr>
      </p:pic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DE78374-5266-D4AB-3DEE-7AFA2893545F}"/>
              </a:ext>
            </a:extLst>
          </p:cNvPr>
          <p:cNvSpPr/>
          <p:nvPr/>
        </p:nvSpPr>
        <p:spPr>
          <a:xfrm>
            <a:off x="6665421" y="5610010"/>
            <a:ext cx="1254557" cy="308754"/>
          </a:xfrm>
          <a:prstGeom prst="round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DF85A08-B015-CEEF-EBEA-D04D21342BAC}"/>
              </a:ext>
            </a:extLst>
          </p:cNvPr>
          <p:cNvSpPr txBox="1"/>
          <p:nvPr/>
        </p:nvSpPr>
        <p:spPr>
          <a:xfrm>
            <a:off x="6902126" y="5636434"/>
            <a:ext cx="11028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DOWNLOAD</a:t>
            </a:r>
          </a:p>
        </p:txBody>
      </p:sp>
      <p:pic>
        <p:nvPicPr>
          <p:cNvPr id="35" name="Picture 34" descr="A blue arrow pointing down&#10;&#10;AI-generated content may be incorrect.">
            <a:extLst>
              <a:ext uri="{FF2B5EF4-FFF2-40B4-BE49-F238E27FC236}">
                <a16:creationId xmlns:a16="http://schemas.microsoft.com/office/drawing/2014/main" id="{3D4D7C83-D76A-F72A-6A47-99E79818A6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36060" y="5666432"/>
            <a:ext cx="210996" cy="210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5279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8D4D9-E4E2-D26D-FB96-F577943E5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787CBF2-C84B-9098-B9E4-5C19C3AC0FEB}"/>
              </a:ext>
            </a:extLst>
          </p:cNvPr>
          <p:cNvSpPr txBox="1"/>
          <p:nvPr/>
        </p:nvSpPr>
        <p:spPr>
          <a:xfrm>
            <a:off x="388528" y="315078"/>
            <a:ext cx="301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Ready-to-Use Copy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6FD371C-E73E-98A5-6450-5F485DB98AC1}"/>
              </a:ext>
            </a:extLst>
          </p:cNvPr>
          <p:cNvSpPr txBox="1"/>
          <p:nvPr/>
        </p:nvSpPr>
        <p:spPr>
          <a:xfrm>
            <a:off x="388527" y="976007"/>
            <a:ext cx="897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Suggested social media copy to accompany the campaign assets. Partners are welcome to simply copy and paste the text below or adapt the messaging as appropriate for their audiences across</a:t>
            </a:r>
            <a:r>
              <a:rPr lang="en-CA" sz="1200" b="1" dirty="0">
                <a:latin typeface="Arial" panose="020B0604020202020204" pitchFamily="34" charset="0"/>
                <a:cs typeface="Arial" panose="020B0604020202020204" pitchFamily="34" charset="0"/>
              </a:rPr>
              <a:t> LinkedIn and  Facebook.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CD9B30D-51CC-38DA-C2E1-BBF072348462}"/>
              </a:ext>
            </a:extLst>
          </p:cNvPr>
          <p:cNvCxnSpPr/>
          <p:nvPr/>
        </p:nvCxnSpPr>
        <p:spPr>
          <a:xfrm>
            <a:off x="488373" y="861704"/>
            <a:ext cx="3044536" cy="0"/>
          </a:xfrm>
          <a:prstGeom prst="line">
            <a:avLst/>
          </a:prstGeom>
          <a:ln>
            <a:solidFill>
              <a:srgbClr val="29A5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F245149-F2F9-D145-2770-51D02D112304}"/>
              </a:ext>
            </a:extLst>
          </p:cNvPr>
          <p:cNvSpPr/>
          <p:nvPr/>
        </p:nvSpPr>
        <p:spPr>
          <a:xfrm>
            <a:off x="0" y="6201103"/>
            <a:ext cx="9906000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76071A0-14A1-2C7C-28F1-02003A023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553700"/>
              </p:ext>
            </p:extLst>
          </p:nvPr>
        </p:nvGraphicFramePr>
        <p:xfrm>
          <a:off x="488373" y="1562266"/>
          <a:ext cx="8871286" cy="347155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36694">
                  <a:extLst>
                    <a:ext uri="{9D8B030D-6E8A-4147-A177-3AD203B41FA5}">
                      <a16:colId xmlns:a16="http://schemas.microsoft.com/office/drawing/2014/main" val="4062107295"/>
                    </a:ext>
                  </a:extLst>
                </a:gridCol>
                <a:gridCol w="1734592">
                  <a:extLst>
                    <a:ext uri="{9D8B030D-6E8A-4147-A177-3AD203B41FA5}">
                      <a16:colId xmlns:a16="http://schemas.microsoft.com/office/drawing/2014/main" val="706220692"/>
                    </a:ext>
                  </a:extLst>
                </a:gridCol>
              </a:tblGrid>
              <a:tr h="225663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285330"/>
                  </a:ext>
                </a:extLst>
              </a:tr>
              <a:tr h="1825634">
                <a:tc>
                  <a:txBody>
                    <a:bodyPr/>
                    <a:lstStyle/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you an emerging leader of an age-friendly city/community or in a position to influence age-friendly community development? Are you interested in gaining the skills needed to lead, influence and implement age-friendly initiatives? 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Join the fourth edition of the WHO and IFA’s Age-friendly Environments ECHO, an opportunity to share knowledge and learn from experts and other learners.  This edition will focus on promoting age-friendly environments across all regions!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CA" sz="120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Register here: </a:t>
                      </a:r>
                      <a:r>
                        <a:rPr lang="en-CA" sz="1200" b="0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/>
                        </a:rPr>
                        <a:t>https://ow.ly/VuvE50ZnQx6</a:t>
                      </a:r>
                      <a:endParaRPr lang="en-CA" sz="1200" b="0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~313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547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 Age-friendly Environments ECHO returns for its fourth edition! This ground-breaking initiative fosters collaboration and knowledge sharing for all interested in advancing age-friendly programming. </a:t>
                      </a:r>
                    </a:p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Emerging age-friendly leaders and community leaders interested in making their communities more age-friendly are encouraged to register today for this 5-session learning cycle. Open to all! </a:t>
                      </a:r>
                    </a:p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Register here: </a:t>
                      </a:r>
                      <a:r>
                        <a:rPr lang="en-CA" sz="1200" b="0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/>
                        </a:rPr>
                        <a:t>https://ow.ly/VuvE50ZnQx6</a:t>
                      </a:r>
                      <a:endParaRPr lang="en-CA" sz="1200" b="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~435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388554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D7337FD-D13A-AB33-DFBC-C01DC5732DEC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3EDF2E-87A7-5A2B-BF89-EE9D98ED1069}"/>
              </a:ext>
            </a:extLst>
          </p:cNvPr>
          <p:cNvSpPr txBox="1"/>
          <p:nvPr/>
        </p:nvSpPr>
        <p:spPr>
          <a:xfrm>
            <a:off x="488373" y="6404195"/>
            <a:ext cx="8042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 about the Age-friendly Environments (AFE) ECHO Programme – 4th Edition.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60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EBF7C-7561-0188-51DB-A8C3F8EA7B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F339413-05FD-839E-A9FA-735667762083}"/>
              </a:ext>
            </a:extLst>
          </p:cNvPr>
          <p:cNvSpPr txBox="1"/>
          <p:nvPr/>
        </p:nvSpPr>
        <p:spPr>
          <a:xfrm>
            <a:off x="388528" y="315078"/>
            <a:ext cx="301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Ready-to-Use Copy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20C5B4-22A3-8E75-5ABF-CA65584B285E}"/>
              </a:ext>
            </a:extLst>
          </p:cNvPr>
          <p:cNvSpPr txBox="1"/>
          <p:nvPr/>
        </p:nvSpPr>
        <p:spPr>
          <a:xfrm>
            <a:off x="388527" y="976007"/>
            <a:ext cx="8971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Suggested social media copy to accompany the campaign assets. Partners are encouraged to adapt the messaging as appropriate for their audiences across</a:t>
            </a:r>
            <a:r>
              <a:rPr lang="en-CA" sz="1200" b="1" dirty="0">
                <a:latin typeface="Arial" panose="020B0604020202020204" pitchFamily="34" charset="0"/>
                <a:cs typeface="Arial" panose="020B0604020202020204" pitchFamily="34" charset="0"/>
              </a:rPr>
              <a:t> LinkedIn, Facebook and X (formerly Twitter)</a:t>
            </a:r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D4A8BE0-6916-3AB3-044C-D82CD92876AA}"/>
              </a:ext>
            </a:extLst>
          </p:cNvPr>
          <p:cNvCxnSpPr/>
          <p:nvPr/>
        </p:nvCxnSpPr>
        <p:spPr>
          <a:xfrm>
            <a:off x="488373" y="861704"/>
            <a:ext cx="3044536" cy="0"/>
          </a:xfrm>
          <a:prstGeom prst="line">
            <a:avLst/>
          </a:prstGeom>
          <a:ln>
            <a:solidFill>
              <a:srgbClr val="29A5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764EC249-5CFB-3CDD-0935-1003CEBB02E0}"/>
              </a:ext>
            </a:extLst>
          </p:cNvPr>
          <p:cNvSpPr/>
          <p:nvPr/>
        </p:nvSpPr>
        <p:spPr>
          <a:xfrm>
            <a:off x="0" y="6201103"/>
            <a:ext cx="9906000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E9309BF-3497-9009-F4E5-AFFF110835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057719"/>
              </p:ext>
            </p:extLst>
          </p:nvPr>
        </p:nvGraphicFramePr>
        <p:xfrm>
          <a:off x="488373" y="1698491"/>
          <a:ext cx="8722862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017291">
                  <a:extLst>
                    <a:ext uri="{9D8B030D-6E8A-4147-A177-3AD203B41FA5}">
                      <a16:colId xmlns:a16="http://schemas.microsoft.com/office/drawing/2014/main" val="4062107295"/>
                    </a:ext>
                  </a:extLst>
                </a:gridCol>
                <a:gridCol w="1705571">
                  <a:extLst>
                    <a:ext uri="{9D8B030D-6E8A-4147-A177-3AD203B41FA5}">
                      <a16:colId xmlns:a16="http://schemas.microsoft.com/office/drawing/2014/main" val="706220692"/>
                    </a:ext>
                  </a:extLst>
                </a:gridCol>
              </a:tblGrid>
              <a:tr h="225663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Characters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285330"/>
                  </a:ext>
                </a:extLst>
              </a:tr>
              <a:tr h="225663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Are you an emerging or established leader of an age-friendly city or community? Register for the WHO and IFA-led Age-friendly Environments ECHO Mentorship Program and help to create a network of individuals and organizations with the goal of prioritizing the development and implementation of age-friendly environments around the world! </a:t>
                      </a:r>
                    </a:p>
                    <a:p>
                      <a:endParaRPr lang="en-CA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Register here: </a:t>
                      </a:r>
                      <a:r>
                        <a:rPr lang="en-CA" sz="12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/>
                        </a:rPr>
                        <a:t>https://ow.ly/VuvE50ZnQx6</a:t>
                      </a:r>
                      <a:endParaRPr lang="en-CA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391</a:t>
                      </a:r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879915"/>
                  </a:ext>
                </a:extLst>
              </a:tr>
              <a:tr h="225663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Note:</a:t>
                      </a:r>
                      <a:r>
                        <a:rPr lang="en-CA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The copy below is suggested for </a:t>
                      </a:r>
                      <a:r>
                        <a:rPr lang="en-CA" sz="1200" b="1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 (formerly Twitter)</a:t>
                      </a:r>
                      <a:r>
                        <a:rPr lang="en-CA" sz="1200" i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and has been written to fit within the platform's character limit.</a:t>
                      </a:r>
                      <a:endParaRPr lang="en-CA" sz="1200" i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915111"/>
                  </a:ext>
                </a:extLst>
              </a:tr>
              <a:tr h="2256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Boost your knowledge as an emerging or established leader in age-friendly communities through the Age-friendly Environments ECHO. Register now for this innovative 5-session learning cycle!  </a:t>
                      </a:r>
                    </a:p>
                    <a:p>
                      <a:endParaRPr lang="en-US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2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Register here: </a:t>
                      </a:r>
                      <a:r>
                        <a:rPr lang="en-CA" sz="1200" b="1" i="0" u="sng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hlinkClick r:id="rId2"/>
                        </a:rPr>
                        <a:t>https://ow.ly/VuvE50ZnQx6</a:t>
                      </a:r>
                      <a:endParaRPr lang="en-CA" sz="12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~ </a:t>
                      </a:r>
                      <a:r>
                        <a:rPr lang="en-US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48186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43CDA6B-B1B6-96C5-CFA6-D0FD301E9E94}"/>
              </a:ext>
            </a:extLst>
          </p:cNvPr>
          <p:cNvSpPr txBox="1"/>
          <p:nvPr/>
        </p:nvSpPr>
        <p:spPr>
          <a:xfrm>
            <a:off x="488374" y="6404195"/>
            <a:ext cx="81937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 about the Age-friendly Environments (AFE) ECHO Programme – 4th Edition.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E0059C-D018-8F28-DEC5-1F91B136E3B3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6</a:t>
            </a:r>
          </a:p>
        </p:txBody>
      </p:sp>
    </p:spTree>
    <p:extLst>
      <p:ext uri="{BB962C8B-B14F-4D97-AF65-F5344CB8AC3E}">
        <p14:creationId xmlns:p14="http://schemas.microsoft.com/office/powerpoint/2010/main" val="667656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4FD38-F36C-D17E-F8F4-E779C82E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DD619732-E4F8-5A23-DEFC-7AD7378FC081}"/>
              </a:ext>
            </a:extLst>
          </p:cNvPr>
          <p:cNvSpPr txBox="1"/>
          <p:nvPr/>
        </p:nvSpPr>
        <p:spPr>
          <a:xfrm>
            <a:off x="388528" y="315078"/>
            <a:ext cx="301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Suggested Hashtags</a:t>
            </a:r>
            <a:endParaRPr lang="en-US" sz="24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9E55DA4-361C-51C7-CA9D-D65296AB7CAA}"/>
              </a:ext>
            </a:extLst>
          </p:cNvPr>
          <p:cNvSpPr txBox="1"/>
          <p:nvPr/>
        </p:nvSpPr>
        <p:spPr>
          <a:xfrm>
            <a:off x="388527" y="976007"/>
            <a:ext cx="89711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Partners are encouraged to use the hashtags below to help increase the visibility and reach of campaign posts. Feel free to include those most relevant to your audience.</a:t>
            </a:r>
          </a:p>
          <a:p>
            <a:endParaRPr lang="en-CA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Keep it to 5–7 hashtags per post as that tends to read more naturally across LinkedIn, Facebook, and X.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64F60C0-9752-064B-94BE-E6DBD93A3066}"/>
              </a:ext>
            </a:extLst>
          </p:cNvPr>
          <p:cNvCxnSpPr/>
          <p:nvPr/>
        </p:nvCxnSpPr>
        <p:spPr>
          <a:xfrm>
            <a:off x="488373" y="861704"/>
            <a:ext cx="3044536" cy="0"/>
          </a:xfrm>
          <a:prstGeom prst="line">
            <a:avLst/>
          </a:prstGeom>
          <a:ln>
            <a:solidFill>
              <a:srgbClr val="29A5A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6A24C361-B581-07F0-836F-6F9874337622}"/>
              </a:ext>
            </a:extLst>
          </p:cNvPr>
          <p:cNvSpPr/>
          <p:nvPr/>
        </p:nvSpPr>
        <p:spPr>
          <a:xfrm>
            <a:off x="0" y="6227997"/>
            <a:ext cx="9906000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F54377-CAEC-39C9-E05E-3BFFDD09ED11}"/>
              </a:ext>
            </a:extLst>
          </p:cNvPr>
          <p:cNvSpPr txBox="1"/>
          <p:nvPr/>
        </p:nvSpPr>
        <p:spPr>
          <a:xfrm>
            <a:off x="388527" y="2142242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CA" sz="1200" dirty="0" err="1">
                <a:latin typeface="Arial" panose="020B0604020202020204" pitchFamily="34" charset="0"/>
                <a:cs typeface="Arial" panose="020B0604020202020204" pitchFamily="34" charset="0"/>
              </a:rPr>
              <a:t>agefriendly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4ADBCD-CC3E-5A3F-2B7E-083DD3C225B8}"/>
              </a:ext>
            </a:extLst>
          </p:cNvPr>
          <p:cNvSpPr txBox="1"/>
          <p:nvPr/>
        </p:nvSpPr>
        <p:spPr>
          <a:xfrm>
            <a:off x="388527" y="2710838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CA" sz="1200" dirty="0" err="1">
                <a:latin typeface="Arial" panose="020B0604020202020204" pitchFamily="34" charset="0"/>
                <a:cs typeface="Arial" panose="020B0604020202020204" pitchFamily="34" charset="0"/>
              </a:rPr>
              <a:t>AgeFriendlyCities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FFF175-A33B-3C1E-3EDE-63D283E8490F}"/>
              </a:ext>
            </a:extLst>
          </p:cNvPr>
          <p:cNvSpPr txBox="1"/>
          <p:nvPr/>
        </p:nvSpPr>
        <p:spPr>
          <a:xfrm>
            <a:off x="388527" y="3202100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CA" sz="1200" dirty="0" err="1">
                <a:latin typeface="Arial" panose="020B0604020202020204" pitchFamily="34" charset="0"/>
                <a:cs typeface="Arial" panose="020B0604020202020204" pitchFamily="34" charset="0"/>
              </a:rPr>
              <a:t>AgeInCommunity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76B07C-A314-517B-A98A-D5815986D776}"/>
              </a:ext>
            </a:extLst>
          </p:cNvPr>
          <p:cNvSpPr txBox="1"/>
          <p:nvPr/>
        </p:nvSpPr>
        <p:spPr>
          <a:xfrm>
            <a:off x="388527" y="3686016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CA" sz="1200" dirty="0" err="1">
                <a:latin typeface="Arial" panose="020B0604020202020204" pitchFamily="34" charset="0"/>
                <a:cs typeface="Arial" panose="020B0604020202020204" pitchFamily="34" charset="0"/>
              </a:rPr>
              <a:t>AgeFriendlyDesign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8EED88-CF21-1A75-6781-CF6DE0043404}"/>
              </a:ext>
            </a:extLst>
          </p:cNvPr>
          <p:cNvSpPr txBox="1"/>
          <p:nvPr/>
        </p:nvSpPr>
        <p:spPr>
          <a:xfrm>
            <a:off x="388527" y="4223834"/>
            <a:ext cx="5269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CA" sz="1200" dirty="0" err="1">
                <a:latin typeface="Arial" panose="020B0604020202020204" pitchFamily="34" charset="0"/>
                <a:cs typeface="Arial" panose="020B0604020202020204" pitchFamily="34" charset="0"/>
              </a:rPr>
              <a:t>HealthyAging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5AB966-2104-2721-0DAF-7207A5EE0507}"/>
              </a:ext>
            </a:extLst>
          </p:cNvPr>
          <p:cNvSpPr txBox="1"/>
          <p:nvPr/>
        </p:nvSpPr>
        <p:spPr>
          <a:xfrm>
            <a:off x="488374" y="6404195"/>
            <a:ext cx="81088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learn more about the Age-friendly Environments (AFE) ECHO Programme – 4th Edition.</a:t>
            </a:r>
            <a:endParaRPr lang="en-US" sz="1200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1CC515-1C46-7FF3-F84A-C698BDAA5864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7</a:t>
            </a:r>
          </a:p>
        </p:txBody>
      </p:sp>
    </p:spTree>
    <p:extLst>
      <p:ext uri="{BB962C8B-B14F-4D97-AF65-F5344CB8AC3E}">
        <p14:creationId xmlns:p14="http://schemas.microsoft.com/office/powerpoint/2010/main" val="2034586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CE0AC-7D15-7C9A-D46F-FC30CC257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F168B42-A25D-18CA-DE90-3353B18B28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47135" y="-172995"/>
            <a:ext cx="10153135" cy="7030995"/>
          </a:xfrm>
          <a:prstGeom prst="rect">
            <a:avLst/>
          </a:prstGeom>
          <a:solidFill>
            <a:srgbClr val="203248"/>
          </a:solidFill>
          <a:ln>
            <a:gradFill flip="none" rotWithShape="1">
              <a:gsLst>
                <a:gs pos="0">
                  <a:schemeClr val="accent1">
                    <a:lumMod val="89000"/>
                  </a:schemeClr>
                </a:gs>
                <a:gs pos="23000">
                  <a:schemeClr val="accent1">
                    <a:lumMod val="89000"/>
                  </a:schemeClr>
                </a:gs>
                <a:gs pos="69000">
                  <a:schemeClr val="accent1">
                    <a:lumMod val="75000"/>
                  </a:schemeClr>
                </a:gs>
                <a:gs pos="97000">
                  <a:schemeClr val="accent1">
                    <a:lumMod val="7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endParaRPr lang="en-CA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5AF734D-CB70-321E-A3ED-3765758EFA0E}"/>
              </a:ext>
            </a:extLst>
          </p:cNvPr>
          <p:cNvSpPr txBox="1"/>
          <p:nvPr/>
        </p:nvSpPr>
        <p:spPr>
          <a:xfrm>
            <a:off x="197502" y="1901411"/>
            <a:ext cx="72993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being part of this important conversation.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C633E21-EB29-18A6-E33C-66C6146A7FDB}"/>
              </a:ext>
            </a:extLst>
          </p:cNvPr>
          <p:cNvSpPr/>
          <p:nvPr/>
        </p:nvSpPr>
        <p:spPr>
          <a:xfrm>
            <a:off x="-292857" y="6208851"/>
            <a:ext cx="10244577" cy="656897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7BAD229-1EC3-68F4-BC19-31AE1E9C05F9}"/>
              </a:ext>
            </a:extLst>
          </p:cNvPr>
          <p:cNvSpPr txBox="1"/>
          <p:nvPr/>
        </p:nvSpPr>
        <p:spPr>
          <a:xfrm>
            <a:off x="660963" y="6373417"/>
            <a:ext cx="3667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b="1" dirty="0" err="1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ifa.ngo</a:t>
            </a:r>
            <a:r>
              <a:rPr lang="en-CA" sz="14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/events/</a:t>
            </a:r>
          </a:p>
        </p:txBody>
      </p:sp>
      <p:pic>
        <p:nvPicPr>
          <p:cNvPr id="26" name="Picture 25" descr="A blue globe with a black background&#10;&#10;AI-generated content may be incorrect.">
            <a:extLst>
              <a:ext uri="{FF2B5EF4-FFF2-40B4-BE49-F238E27FC236}">
                <a16:creationId xmlns:a16="http://schemas.microsoft.com/office/drawing/2014/main" id="{869664E0-63D4-6522-9E57-BF842AAD2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91631" y="6332861"/>
            <a:ext cx="360473" cy="36047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1EE9AE1D-6D33-69BA-3425-569AFFC355AE}"/>
              </a:ext>
            </a:extLst>
          </p:cNvPr>
          <p:cNvSpPr txBox="1"/>
          <p:nvPr/>
        </p:nvSpPr>
        <p:spPr>
          <a:xfrm>
            <a:off x="8740430" y="6404195"/>
            <a:ext cx="956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Page 8</a:t>
            </a:r>
          </a:p>
        </p:txBody>
      </p:sp>
      <p:pic>
        <p:nvPicPr>
          <p:cNvPr id="29" name="Picture 28" descr="A green triangle with white text&#10;&#10;AI-generated content may be incorrect.">
            <a:extLst>
              <a:ext uri="{FF2B5EF4-FFF2-40B4-BE49-F238E27FC236}">
                <a16:creationId xmlns:a16="http://schemas.microsoft.com/office/drawing/2014/main" id="{A7839C5F-9869-0E12-4915-FABAD1A67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631" y="158305"/>
            <a:ext cx="1666176" cy="668137"/>
          </a:xfrm>
          <a:prstGeom prst="rect">
            <a:avLst/>
          </a:prstGeom>
        </p:spPr>
      </p:pic>
      <p:pic>
        <p:nvPicPr>
          <p:cNvPr id="30" name="Picture 29" descr="A black background with blue text&#10;&#10;AI-generated content may be incorrect.">
            <a:extLst>
              <a:ext uri="{FF2B5EF4-FFF2-40B4-BE49-F238E27FC236}">
                <a16:creationId xmlns:a16="http://schemas.microsoft.com/office/drawing/2014/main" id="{22E84428-81F2-5A34-9791-8B0BD7521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4868" y="171752"/>
            <a:ext cx="2229629" cy="782923"/>
          </a:xfrm>
          <a:prstGeom prst="rect">
            <a:avLst/>
          </a:prstGeom>
        </p:spPr>
      </p:pic>
      <p:pic>
        <p:nvPicPr>
          <p:cNvPr id="31" name="Picture 30" descr="A logo with purple circles and text&#10;&#10;AI-generated content may be incorrect.">
            <a:extLst>
              <a:ext uri="{FF2B5EF4-FFF2-40B4-BE49-F238E27FC236}">
                <a16:creationId xmlns:a16="http://schemas.microsoft.com/office/drawing/2014/main" id="{349A5250-6D43-6B2E-233A-5B2307EBD1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1558" y="212211"/>
            <a:ext cx="1488141" cy="635182"/>
          </a:xfrm>
          <a:prstGeom prst="rect">
            <a:avLst/>
          </a:prstGeom>
        </p:spPr>
      </p:pic>
      <p:pic>
        <p:nvPicPr>
          <p:cNvPr id="32" name="Picture 31" descr="A red and black logo&#10;&#10;AI-generated content may be incorrect.">
            <a:extLst>
              <a:ext uri="{FF2B5EF4-FFF2-40B4-BE49-F238E27FC236}">
                <a16:creationId xmlns:a16="http://schemas.microsoft.com/office/drawing/2014/main" id="{B11E1DA4-C16F-F475-267D-45956DA109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6760" y="222435"/>
            <a:ext cx="962409" cy="721807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4D8B6F91-50E4-3BB0-2903-CE9269F94D0D}"/>
              </a:ext>
            </a:extLst>
          </p:cNvPr>
          <p:cNvSpPr txBox="1"/>
          <p:nvPr/>
        </p:nvSpPr>
        <p:spPr>
          <a:xfrm>
            <a:off x="197502" y="2794862"/>
            <a:ext cx="70016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CA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Together, we can build longevity-ready societies.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A5746C-1003-01A7-A598-3ABA85E4C092}"/>
              </a:ext>
            </a:extLst>
          </p:cNvPr>
          <p:cNvSpPr>
            <a:spLocks/>
          </p:cNvSpPr>
          <p:nvPr/>
        </p:nvSpPr>
        <p:spPr>
          <a:xfrm>
            <a:off x="-292858" y="3876345"/>
            <a:ext cx="10244577" cy="954072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E7DB3B-4C25-277D-992F-3E92ED9E6214}"/>
              </a:ext>
            </a:extLst>
          </p:cNvPr>
          <p:cNvSpPr txBox="1"/>
          <p:nvPr/>
        </p:nvSpPr>
        <p:spPr>
          <a:xfrm>
            <a:off x="235425" y="3998192"/>
            <a:ext cx="8186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 ON SOCIAL MEDIA</a:t>
            </a:r>
          </a:p>
          <a:p>
            <a:endParaRPr lang="en-CA" sz="1200" b="1" dirty="0">
              <a:solidFill>
                <a:srgbClr val="2032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CA" sz="1200" b="1" dirty="0">
                <a:solidFill>
                  <a:srgbClr val="2032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   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8DF7CC-C704-4825-D966-CBA5EC185E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1631" y="4321357"/>
            <a:ext cx="300613" cy="3006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AB955F8-F18B-91E1-E562-3D17CC3405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990" y="4321357"/>
            <a:ext cx="324640" cy="324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615E175-311D-3B02-2007-97DECA819D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02376" y="4340136"/>
            <a:ext cx="287082" cy="28708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691A12-5BF1-0517-4E14-35F64D2F3E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92190" y="4321357"/>
            <a:ext cx="324640" cy="32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65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710</TotalTime>
  <Words>795</Words>
  <Application>Microsoft Macintosh PowerPoint</Application>
  <PresentationFormat>A4 Paper (210x297 mm)</PresentationFormat>
  <Paragraphs>93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Berenice Anaya</dc:creator>
  <cp:lastModifiedBy>Berenice Anaya</cp:lastModifiedBy>
  <cp:revision>50</cp:revision>
  <dcterms:created xsi:type="dcterms:W3CDTF">2026-07-14T13:10:03Z</dcterms:created>
  <dcterms:modified xsi:type="dcterms:W3CDTF">2026-07-16T18:22:49Z</dcterms:modified>
</cp:coreProperties>
</file>